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567" r:id="rId2"/>
    <p:sldId id="589" r:id="rId3"/>
    <p:sldId id="590" r:id="rId4"/>
    <p:sldId id="591" r:id="rId5"/>
    <p:sldId id="614" r:id="rId6"/>
    <p:sldId id="613" r:id="rId7"/>
    <p:sldId id="617" r:id="rId8"/>
    <p:sldId id="260" r:id="rId9"/>
    <p:sldId id="261" r:id="rId10"/>
    <p:sldId id="262" r:id="rId11"/>
    <p:sldId id="615" r:id="rId12"/>
    <p:sldId id="616" r:id="rId13"/>
    <p:sldId id="596" r:id="rId14"/>
    <p:sldId id="598" r:id="rId15"/>
    <p:sldId id="600" r:id="rId16"/>
    <p:sldId id="601" r:id="rId17"/>
    <p:sldId id="593" r:id="rId18"/>
    <p:sldId id="603" r:id="rId19"/>
    <p:sldId id="597" r:id="rId20"/>
    <p:sldId id="594" r:id="rId21"/>
    <p:sldId id="618" r:id="rId22"/>
    <p:sldId id="275" r:id="rId23"/>
    <p:sldId id="276" r:id="rId24"/>
    <p:sldId id="610" r:id="rId25"/>
    <p:sldId id="278" r:id="rId26"/>
    <p:sldId id="279" r:id="rId27"/>
    <p:sldId id="280" r:id="rId28"/>
    <p:sldId id="281" r:id="rId29"/>
    <p:sldId id="282" r:id="rId30"/>
    <p:sldId id="283" r:id="rId31"/>
    <p:sldId id="284" r:id="rId32"/>
    <p:sldId id="285" r:id="rId33"/>
    <p:sldId id="286" r:id="rId34"/>
    <p:sldId id="287" r:id="rId35"/>
    <p:sldId id="288" r:id="rId36"/>
    <p:sldId id="290" r:id="rId37"/>
    <p:sldId id="604" r:id="rId38"/>
    <p:sldId id="605" r:id="rId39"/>
    <p:sldId id="606" r:id="rId40"/>
    <p:sldId id="607" r:id="rId41"/>
    <p:sldId id="609" r:id="rId42"/>
    <p:sldId id="611" r:id="rId43"/>
    <p:sldId id="325" r:id="rId44"/>
    <p:sldId id="612" r:id="rId45"/>
    <p:sldId id="333" r:id="rId46"/>
    <p:sldId id="334" r:id="rId47"/>
    <p:sldId id="335" r:id="rId48"/>
    <p:sldId id="336" r:id="rId49"/>
    <p:sldId id="337" r:id="rId50"/>
    <p:sldId id="339" r:id="rId51"/>
    <p:sldId id="340" r:id="rId52"/>
    <p:sldId id="341" r:id="rId53"/>
    <p:sldId id="342"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E43CE"/>
    <a:srgbClr val="9E843B"/>
    <a:srgbClr val="DDB852"/>
    <a:srgbClr val="4F81BD"/>
    <a:srgbClr val="FF40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3"/>
    <p:restoredTop sz="82987" autoAdjust="0"/>
  </p:normalViewPr>
  <p:slideViewPr>
    <p:cSldViewPr snapToGrid="0" snapToObjects="1">
      <p:cViewPr varScale="1">
        <p:scale>
          <a:sx n="107" d="100"/>
          <a:sy n="107" d="100"/>
        </p:scale>
        <p:origin x="168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1/4/21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1/4/21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9</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10</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31</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37</a:t>
            </a:fld>
            <a:endParaRPr lang="en-US" dirty="0"/>
          </a:p>
        </p:txBody>
      </p:sp>
    </p:spTree>
    <p:extLst>
      <p:ext uri="{BB962C8B-B14F-4D97-AF65-F5344CB8AC3E}">
        <p14:creationId xmlns:p14="http://schemas.microsoft.com/office/powerpoint/2010/main" val="3401189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43</a:t>
            </a:fld>
            <a:endParaRPr lang="en-US" dirty="0"/>
          </a:p>
        </p:txBody>
      </p:sp>
    </p:spTree>
    <p:extLst>
      <p:ext uri="{BB962C8B-B14F-4D97-AF65-F5344CB8AC3E}">
        <p14:creationId xmlns:p14="http://schemas.microsoft.com/office/powerpoint/2010/main" val="34933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1/4/21</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gif"/><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aterialsproject.org/"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UcnHGokl2Nc?feature=oembed"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UW-EnergyForecaster" TargetMode="External"/><Relationship Id="rId13" Type="http://schemas.openxmlformats.org/officeDocument/2006/relationships/hyperlink" Target="https://github.com/nsuzuki97/Spicy-Raman" TargetMode="External"/><Relationship Id="rId3" Type="http://schemas.openxmlformats.org/officeDocument/2006/relationships/hyperlink" Target="https://github.com/cmcalli716/flashing_lights" TargetMode="External"/><Relationship Id="rId7" Type="http://schemas.openxmlformats.org/officeDocument/2006/relationships/hyperlink" Target="https://github.com/ShadyMikey/OptiMol" TargetMode="External"/><Relationship Id="rId12" Type="http://schemas.openxmlformats.org/officeDocument/2006/relationships/hyperlink" Target="https://github.com/orgs/Chenyi-Mao/dashboard" TargetMode="External"/><Relationship Id="rId2" Type="http://schemas.openxmlformats.org/officeDocument/2006/relationships/hyperlink" Target="https://github.com/EISy-as-Py/EISy-as-Py/wiki" TargetMode="External"/><Relationship Id="rId16" Type="http://schemas.openxmlformats.org/officeDocument/2006/relationships/hyperlink" Target="https://github.com/UWDIRECT/HyperBinding" TargetMode="External"/><Relationship Id="rId1" Type="http://schemas.openxmlformats.org/officeDocument/2006/relationships/slideLayout" Target="../slideLayouts/slideLayout2.xml"/><Relationship Id="rId6" Type="http://schemas.openxmlformats.org/officeDocument/2006/relationships/hyperlink" Target="https://github.com/crystalmaths/" TargetMode="External"/><Relationship Id="rId11" Type="http://schemas.openxmlformats.org/officeDocument/2006/relationships/hyperlink" Target="https://github.com/kratos-batteries" TargetMode="External"/><Relationship Id="rId5" Type="http://schemas.openxmlformats.org/officeDocument/2006/relationships/hyperlink" Target="https://github.com/yamanmy/partycool.git" TargetMode="External"/><Relationship Id="rId15" Type="http://schemas.openxmlformats.org/officeDocument/2006/relationships/hyperlink" Target="https://github.com/X-ray-Dawgz/XRayDawgz" TargetMode="External"/><Relationship Id="rId10" Type="http://schemas.openxmlformats.org/officeDocument/2006/relationships/hyperlink" Target="https://github.com/yhchen24/Missing-Density-PDB.git" TargetMode="External"/><Relationship Id="rId4" Type="http://schemas.openxmlformats.org/officeDocument/2006/relationships/hyperlink" Target="https://github.com/sborje/TYPER" TargetMode="External"/><Relationship Id="rId9" Type="http://schemas.openxmlformats.org/officeDocument/2006/relationships/hyperlink" Target="https://github.com/CNNs4QSPR" TargetMode="External"/><Relationship Id="rId14" Type="http://schemas.openxmlformats.org/officeDocument/2006/relationships/hyperlink" Target="https://github.com/awoodwa/PlanIt.gi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valleau+dsms@uw.edu"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valleau-lab.com/"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309528"/>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252411"/>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251545"/>
            <a:ext cx="965200" cy="952500"/>
          </a:xfrm>
          <a:prstGeom prst="rect">
            <a:avLst/>
          </a:prstGeom>
        </p:spPr>
      </p:pic>
      <p:pic>
        <p:nvPicPr>
          <p:cNvPr id="5" name="Picture 4"/>
          <p:cNvPicPr>
            <a:picLocks noChangeAspect="1"/>
          </p:cNvPicPr>
          <p:nvPr/>
        </p:nvPicPr>
        <p:blipFill>
          <a:blip r:embed="rId4"/>
          <a:stretch>
            <a:fillRect/>
          </a:stretch>
        </p:blipFill>
        <p:spPr>
          <a:xfrm>
            <a:off x="7938374" y="292522"/>
            <a:ext cx="876300" cy="967282"/>
          </a:xfrm>
          <a:prstGeom prst="rect">
            <a:avLst/>
          </a:prstGeom>
        </p:spPr>
      </p:pic>
      <p:pic>
        <p:nvPicPr>
          <p:cNvPr id="9" name="Picture 8"/>
          <p:cNvPicPr>
            <a:picLocks noChangeAspect="1"/>
          </p:cNvPicPr>
          <p:nvPr/>
        </p:nvPicPr>
        <p:blipFill>
          <a:blip r:embed="rId5"/>
          <a:stretch>
            <a:fillRect/>
          </a:stretch>
        </p:blipFill>
        <p:spPr>
          <a:xfrm>
            <a:off x="4114991" y="161377"/>
            <a:ext cx="967282" cy="967282"/>
          </a:xfrm>
          <a:prstGeom prst="rect">
            <a:avLst/>
          </a:prstGeom>
        </p:spPr>
      </p:pic>
      <p:sp>
        <p:nvSpPr>
          <p:cNvPr id="10" name="TextBox 9"/>
          <p:cNvSpPr txBox="1"/>
          <p:nvPr/>
        </p:nvSpPr>
        <p:spPr>
          <a:xfrm>
            <a:off x="3429301" y="1144259"/>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sp>
        <p:nvSpPr>
          <p:cNvPr id="3" name="Content Placeholder 2">
            <a:extLst>
              <a:ext uri="{FF2B5EF4-FFF2-40B4-BE49-F238E27FC236}">
                <a16:creationId xmlns:a16="http://schemas.microsoft.com/office/drawing/2014/main" id="{95570F16-0178-4A4D-852A-72FDDC3DB85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602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8587D-643D-A744-91FA-A9BA585D879C}"/>
              </a:ext>
            </a:extLst>
          </p:cNvPr>
          <p:cNvSpPr>
            <a:spLocks noGrp="1"/>
          </p:cNvSpPr>
          <p:nvPr>
            <p:ph idx="1"/>
          </p:nvPr>
        </p:nvSpPr>
        <p:spPr/>
        <p:txBody>
          <a:bodyPr/>
          <a:lstStyle/>
          <a:p>
            <a:endParaRPr lang="en-US"/>
          </a:p>
        </p:txBody>
      </p:sp>
      <p:sp>
        <p:nvSpPr>
          <p:cNvPr id="6" name="object 3">
            <a:extLst>
              <a:ext uri="{FF2B5EF4-FFF2-40B4-BE49-F238E27FC236}">
                <a16:creationId xmlns:a16="http://schemas.microsoft.com/office/drawing/2014/main" id="{8BB3FDF2-6E4B-8D46-9E9B-75B5E5D1BF35}"/>
              </a:ext>
            </a:extLst>
          </p:cNvPr>
          <p:cNvSpPr txBox="1">
            <a:spLocks/>
          </p:cNvSpPr>
          <p:nvPr/>
        </p:nvSpPr>
        <p:spPr>
          <a:xfrm>
            <a:off x="1582142" y="71249"/>
            <a:ext cx="6165074" cy="1182375"/>
          </a:xfrm>
          <a:prstGeom prst="rect">
            <a:avLst/>
          </a:prstGeom>
        </p:spPr>
        <p:txBody>
          <a:bodyPr vert="horz" wrap="square" lIns="0" tIns="12700" rIns="0" bIns="0" rtlCol="0" anchor="ctr">
            <a:sp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pPr marL="12700">
              <a:spcBef>
                <a:spcPts val="100"/>
              </a:spcBef>
            </a:pPr>
            <a:r>
              <a:rPr lang="en-US" spc="-5"/>
              <a:t>Where does this data come from?</a:t>
            </a:r>
            <a:endParaRPr lang="en-US" spc="-25" dirty="0"/>
          </a:p>
        </p:txBody>
      </p:sp>
    </p:spTree>
    <p:extLst>
      <p:ext uri="{BB962C8B-B14F-4D97-AF65-F5344CB8AC3E}">
        <p14:creationId xmlns:p14="http://schemas.microsoft.com/office/powerpoint/2010/main" val="683573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20">
            <a:extLst>
              <a:ext uri="{FF2B5EF4-FFF2-40B4-BE49-F238E27FC236}">
                <a16:creationId xmlns:a16="http://schemas.microsoft.com/office/drawing/2014/main" id="{3009A8D9-7ACB-4BE5-A08E-EE706D50ABBE}"/>
              </a:ext>
            </a:extLst>
          </p:cNvPr>
          <p:cNvPicPr>
            <a:picLocks noChangeAspect="1"/>
          </p:cNvPicPr>
          <p:nvPr/>
        </p:nvPicPr>
        <p:blipFill>
          <a:blip r:embed="rId2"/>
          <a:stretch>
            <a:fillRect/>
          </a:stretch>
        </p:blipFill>
        <p:spPr>
          <a:xfrm>
            <a:off x="4664679" y="4448388"/>
            <a:ext cx="2143125" cy="2143125"/>
          </a:xfrm>
          <a:prstGeom prst="rect">
            <a:avLst/>
          </a:prstGeom>
        </p:spPr>
      </p:pic>
      <p:sp>
        <p:nvSpPr>
          <p:cNvPr id="3" name="object 3"/>
          <p:cNvSpPr txBox="1">
            <a:spLocks noGrp="1"/>
          </p:cNvSpPr>
          <p:nvPr>
            <p:ph type="title"/>
          </p:nvPr>
        </p:nvSpPr>
        <p:spPr>
          <a:xfrm>
            <a:off x="1582142" y="71249"/>
            <a:ext cx="6165074" cy="1182375"/>
          </a:xfrm>
          <a:prstGeom prst="rect">
            <a:avLst/>
          </a:prstGeom>
        </p:spPr>
        <p:txBody>
          <a:bodyPr vert="horz" wrap="square" lIns="0" tIns="12700" rIns="0" bIns="0" rtlCol="0">
            <a:spAutoFit/>
          </a:bodyPr>
          <a:lstStyle/>
          <a:p>
            <a:pPr marL="12700">
              <a:lnSpc>
                <a:spcPct val="100000"/>
              </a:lnSpc>
              <a:spcBef>
                <a:spcPts val="100"/>
              </a:spcBef>
            </a:pPr>
            <a:r>
              <a:rPr lang="en-US" spc="-5" dirty="0"/>
              <a:t>Where does this data come from?</a:t>
            </a:r>
            <a:endParaRPr spc="-25" dirty="0"/>
          </a:p>
        </p:txBody>
      </p:sp>
      <p:sp>
        <p:nvSpPr>
          <p:cNvPr id="6" name="文本框 4">
            <a:extLst>
              <a:ext uri="{FF2B5EF4-FFF2-40B4-BE49-F238E27FC236}">
                <a16:creationId xmlns:a16="http://schemas.microsoft.com/office/drawing/2014/main" id="{CADF2B41-9914-4A7A-A8BA-45A810018D93}"/>
              </a:ext>
            </a:extLst>
          </p:cNvPr>
          <p:cNvSpPr txBox="1"/>
          <p:nvPr/>
        </p:nvSpPr>
        <p:spPr>
          <a:xfrm>
            <a:off x="5663353" y="2740165"/>
            <a:ext cx="3214213" cy="523220"/>
          </a:xfrm>
          <a:prstGeom prst="rect">
            <a:avLst/>
          </a:prstGeom>
          <a:noFill/>
        </p:spPr>
        <p:txBody>
          <a:bodyPr wrap="none" rtlCol="0">
            <a:spAutoFit/>
          </a:bodyPr>
          <a:lstStyle/>
          <a:p>
            <a:r>
              <a:rPr lang="en-US" sz="2800" dirty="0"/>
              <a:t>Quantum Mechanics</a:t>
            </a:r>
          </a:p>
        </p:txBody>
      </p:sp>
      <p:pic>
        <p:nvPicPr>
          <p:cNvPr id="7" name="Picture 2" descr="Image result for C60">
            <a:extLst>
              <a:ext uri="{FF2B5EF4-FFF2-40B4-BE49-F238E27FC236}">
                <a16:creationId xmlns:a16="http://schemas.microsoft.com/office/drawing/2014/main" id="{A133B064-A481-4D43-B620-DB9A8B346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403" y="4840732"/>
            <a:ext cx="1358438" cy="13584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graphene">
            <a:extLst>
              <a:ext uri="{FF2B5EF4-FFF2-40B4-BE49-F238E27FC236}">
                <a16:creationId xmlns:a16="http://schemas.microsoft.com/office/drawing/2014/main" id="{71E96B10-DF39-4BFC-8DFB-AF3FA4EEE2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831"/>
          <a:stretch/>
        </p:blipFill>
        <p:spPr bwMode="auto">
          <a:xfrm>
            <a:off x="6971564" y="5110668"/>
            <a:ext cx="2029395" cy="1071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infet">
            <a:extLst>
              <a:ext uri="{FF2B5EF4-FFF2-40B4-BE49-F238E27FC236}">
                <a16:creationId xmlns:a16="http://schemas.microsoft.com/office/drawing/2014/main" id="{394741BE-35B7-494E-8D8B-18558C3857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311" t="426" r="3147" b="18225"/>
          <a:stretch/>
        </p:blipFill>
        <p:spPr bwMode="auto">
          <a:xfrm>
            <a:off x="340678" y="4119758"/>
            <a:ext cx="2312729" cy="254062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E249105-CEBD-4D9E-BECC-B48AAFA6A47F}"/>
              </a:ext>
            </a:extLst>
          </p:cNvPr>
          <p:cNvCxnSpPr/>
          <p:nvPr/>
        </p:nvCxnSpPr>
        <p:spPr>
          <a:xfrm>
            <a:off x="4571841" y="3429000"/>
            <a:ext cx="0" cy="94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9354DEFE-1E21-48B1-8E80-3F856D46F357}"/>
              </a:ext>
            </a:extLst>
          </p:cNvPr>
          <p:cNvSpPr/>
          <p:nvPr/>
        </p:nvSpPr>
        <p:spPr>
          <a:xfrm>
            <a:off x="948558" y="3899252"/>
            <a:ext cx="1096967" cy="369332"/>
          </a:xfrm>
          <a:prstGeom prst="rect">
            <a:avLst/>
          </a:prstGeom>
        </p:spPr>
        <p:txBody>
          <a:bodyPr wrap="none">
            <a:spAutoFit/>
          </a:bodyPr>
          <a:lstStyle/>
          <a:p>
            <a:r>
              <a:rPr lang="en-US" dirty="0"/>
              <a:t>Transistor</a:t>
            </a:r>
          </a:p>
        </p:txBody>
      </p:sp>
      <p:sp>
        <p:nvSpPr>
          <p:cNvPr id="13" name="Rectangle 12">
            <a:extLst>
              <a:ext uri="{FF2B5EF4-FFF2-40B4-BE49-F238E27FC236}">
                <a16:creationId xmlns:a16="http://schemas.microsoft.com/office/drawing/2014/main" id="{17F5D944-9596-4650-92A7-155465B289BB}"/>
              </a:ext>
            </a:extLst>
          </p:cNvPr>
          <p:cNvSpPr/>
          <p:nvPr/>
        </p:nvSpPr>
        <p:spPr>
          <a:xfrm>
            <a:off x="3582182" y="4369504"/>
            <a:ext cx="542136" cy="369332"/>
          </a:xfrm>
          <a:prstGeom prst="rect">
            <a:avLst/>
          </a:prstGeom>
        </p:spPr>
        <p:txBody>
          <a:bodyPr wrap="none">
            <a:spAutoFit/>
          </a:bodyPr>
          <a:lstStyle/>
          <a:p>
            <a:r>
              <a:rPr lang="en-US" dirty="0"/>
              <a:t>C60</a:t>
            </a:r>
          </a:p>
        </p:txBody>
      </p:sp>
      <p:sp>
        <p:nvSpPr>
          <p:cNvPr id="14" name="Rectangle 13">
            <a:extLst>
              <a:ext uri="{FF2B5EF4-FFF2-40B4-BE49-F238E27FC236}">
                <a16:creationId xmlns:a16="http://schemas.microsoft.com/office/drawing/2014/main" id="{A41E0541-9BDB-462F-AECB-7A6DA78EF2A6}"/>
              </a:ext>
            </a:extLst>
          </p:cNvPr>
          <p:cNvSpPr/>
          <p:nvPr/>
        </p:nvSpPr>
        <p:spPr>
          <a:xfrm>
            <a:off x="5144301" y="4364915"/>
            <a:ext cx="1124026" cy="369332"/>
          </a:xfrm>
          <a:prstGeom prst="rect">
            <a:avLst/>
          </a:prstGeom>
        </p:spPr>
        <p:txBody>
          <a:bodyPr wrap="none">
            <a:spAutoFit/>
          </a:bodyPr>
          <a:lstStyle/>
          <a:p>
            <a:r>
              <a:rPr lang="en-US" dirty="0"/>
              <a:t>Nanotube</a:t>
            </a:r>
          </a:p>
        </p:txBody>
      </p:sp>
      <p:sp>
        <p:nvSpPr>
          <p:cNvPr id="15" name="Rectangle 14">
            <a:extLst>
              <a:ext uri="{FF2B5EF4-FFF2-40B4-BE49-F238E27FC236}">
                <a16:creationId xmlns:a16="http://schemas.microsoft.com/office/drawing/2014/main" id="{2EDD7089-CC2C-470E-B5C8-D263B5D47326}"/>
              </a:ext>
            </a:extLst>
          </p:cNvPr>
          <p:cNvSpPr/>
          <p:nvPr/>
        </p:nvSpPr>
        <p:spPr>
          <a:xfrm>
            <a:off x="7424248" y="4373066"/>
            <a:ext cx="1112869" cy="369332"/>
          </a:xfrm>
          <a:prstGeom prst="rect">
            <a:avLst/>
          </a:prstGeom>
        </p:spPr>
        <p:txBody>
          <a:bodyPr wrap="none">
            <a:spAutoFit/>
          </a:bodyPr>
          <a:lstStyle/>
          <a:p>
            <a:r>
              <a:rPr lang="en-US" dirty="0"/>
              <a:t>Graphene</a:t>
            </a:r>
          </a:p>
        </p:txBody>
      </p:sp>
      <p:pic>
        <p:nvPicPr>
          <p:cNvPr id="2" name="Picture 1">
            <a:extLst>
              <a:ext uri="{FF2B5EF4-FFF2-40B4-BE49-F238E27FC236}">
                <a16:creationId xmlns:a16="http://schemas.microsoft.com/office/drawing/2014/main" id="{EE3479CE-72AE-4F45-BF52-061E7AD6B8EE}"/>
              </a:ext>
            </a:extLst>
          </p:cNvPr>
          <p:cNvPicPr>
            <a:picLocks noChangeAspect="1"/>
          </p:cNvPicPr>
          <p:nvPr/>
        </p:nvPicPr>
        <p:blipFill>
          <a:blip r:embed="rId6"/>
          <a:stretch>
            <a:fillRect/>
          </a:stretch>
        </p:blipFill>
        <p:spPr>
          <a:xfrm>
            <a:off x="1476084" y="2328377"/>
            <a:ext cx="2618802" cy="1050537"/>
          </a:xfrm>
          <a:prstGeom prst="rect">
            <a:avLst/>
          </a:prstGeom>
        </p:spPr>
      </p:pic>
    </p:spTree>
    <p:extLst>
      <p:ext uri="{BB962C8B-B14F-4D97-AF65-F5344CB8AC3E}">
        <p14:creationId xmlns:p14="http://schemas.microsoft.com/office/powerpoint/2010/main" val="1802501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2" descr="Image result for schrodinger equation">
            <a:extLst>
              <a:ext uri="{FF2B5EF4-FFF2-40B4-BE49-F238E27FC236}">
                <a16:creationId xmlns:a16="http://schemas.microsoft.com/office/drawing/2014/main" id="{54783FDA-C09C-41EC-B9F5-6D2174103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31" y="4271776"/>
            <a:ext cx="2627932" cy="1239479"/>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4">
            <a:extLst>
              <a:ext uri="{FF2B5EF4-FFF2-40B4-BE49-F238E27FC236}">
                <a16:creationId xmlns:a16="http://schemas.microsoft.com/office/drawing/2014/main" id="{BF0C50F9-D86A-4C66-9DD3-426A9B293CD6}"/>
              </a:ext>
            </a:extLst>
          </p:cNvPr>
          <p:cNvSpPr txBox="1"/>
          <p:nvPr/>
        </p:nvSpPr>
        <p:spPr>
          <a:xfrm>
            <a:off x="798859" y="2597822"/>
            <a:ext cx="2616422" cy="523220"/>
          </a:xfrm>
          <a:prstGeom prst="rect">
            <a:avLst/>
          </a:prstGeom>
          <a:noFill/>
        </p:spPr>
        <p:txBody>
          <a:bodyPr wrap="none" rtlCol="0">
            <a:spAutoFit/>
          </a:bodyPr>
          <a:lstStyle/>
          <a:p>
            <a:r>
              <a:rPr lang="en-US" sz="2800" dirty="0"/>
              <a:t>Quantum theory</a:t>
            </a:r>
          </a:p>
        </p:txBody>
      </p:sp>
      <p:sp>
        <p:nvSpPr>
          <p:cNvPr id="18" name="文本框 5">
            <a:extLst>
              <a:ext uri="{FF2B5EF4-FFF2-40B4-BE49-F238E27FC236}">
                <a16:creationId xmlns:a16="http://schemas.microsoft.com/office/drawing/2014/main" id="{CC5B6B79-22CE-4EE8-B73D-49BB4F0F17EB}"/>
              </a:ext>
            </a:extLst>
          </p:cNvPr>
          <p:cNvSpPr txBox="1"/>
          <p:nvPr/>
        </p:nvSpPr>
        <p:spPr>
          <a:xfrm>
            <a:off x="4700571" y="2298594"/>
            <a:ext cx="3578585" cy="523220"/>
          </a:xfrm>
          <a:prstGeom prst="rect">
            <a:avLst/>
          </a:prstGeom>
          <a:noFill/>
        </p:spPr>
        <p:txBody>
          <a:bodyPr wrap="square" rtlCol="0">
            <a:spAutoFit/>
          </a:bodyPr>
          <a:lstStyle/>
          <a:p>
            <a:r>
              <a:rPr lang="en-US" sz="2800" dirty="0"/>
              <a:t>Scientific computing</a:t>
            </a:r>
          </a:p>
        </p:txBody>
      </p:sp>
      <p:pic>
        <p:nvPicPr>
          <p:cNvPr id="19" name="Picture 4" descr="Image result for PowerEdge T640">
            <a:extLst>
              <a:ext uri="{FF2B5EF4-FFF2-40B4-BE49-F238E27FC236}">
                <a16:creationId xmlns:a16="http://schemas.microsoft.com/office/drawing/2014/main" id="{32E6301A-0C81-4881-B612-A28F780A520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2965" y="3367231"/>
            <a:ext cx="2567969" cy="25166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5B8C112-A3A4-2A4B-9DC5-6AED11BA939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66939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2" descr="Image result for schrodinger equation">
            <a:extLst>
              <a:ext uri="{FF2B5EF4-FFF2-40B4-BE49-F238E27FC236}">
                <a16:creationId xmlns:a16="http://schemas.microsoft.com/office/drawing/2014/main" id="{54783FDA-C09C-41EC-B9F5-6D2174103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31" y="4271776"/>
            <a:ext cx="2627932" cy="1239479"/>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4">
            <a:extLst>
              <a:ext uri="{FF2B5EF4-FFF2-40B4-BE49-F238E27FC236}">
                <a16:creationId xmlns:a16="http://schemas.microsoft.com/office/drawing/2014/main" id="{BF0C50F9-D86A-4C66-9DD3-426A9B293CD6}"/>
              </a:ext>
            </a:extLst>
          </p:cNvPr>
          <p:cNvSpPr txBox="1"/>
          <p:nvPr/>
        </p:nvSpPr>
        <p:spPr>
          <a:xfrm>
            <a:off x="798859" y="2597822"/>
            <a:ext cx="2616422" cy="523220"/>
          </a:xfrm>
          <a:prstGeom prst="rect">
            <a:avLst/>
          </a:prstGeom>
          <a:noFill/>
        </p:spPr>
        <p:txBody>
          <a:bodyPr wrap="none" rtlCol="0">
            <a:spAutoFit/>
          </a:bodyPr>
          <a:lstStyle/>
          <a:p>
            <a:r>
              <a:rPr lang="en-US" sz="2800" dirty="0"/>
              <a:t>Quantum theory</a:t>
            </a:r>
          </a:p>
        </p:txBody>
      </p:sp>
      <p:sp>
        <p:nvSpPr>
          <p:cNvPr id="18" name="文本框 5">
            <a:extLst>
              <a:ext uri="{FF2B5EF4-FFF2-40B4-BE49-F238E27FC236}">
                <a16:creationId xmlns:a16="http://schemas.microsoft.com/office/drawing/2014/main" id="{CC5B6B79-22CE-4EE8-B73D-49BB4F0F17EB}"/>
              </a:ext>
            </a:extLst>
          </p:cNvPr>
          <p:cNvSpPr txBox="1"/>
          <p:nvPr/>
        </p:nvSpPr>
        <p:spPr>
          <a:xfrm>
            <a:off x="4700571" y="2298594"/>
            <a:ext cx="3578585" cy="523220"/>
          </a:xfrm>
          <a:prstGeom prst="rect">
            <a:avLst/>
          </a:prstGeom>
          <a:noFill/>
        </p:spPr>
        <p:txBody>
          <a:bodyPr wrap="square" rtlCol="0">
            <a:spAutoFit/>
          </a:bodyPr>
          <a:lstStyle/>
          <a:p>
            <a:r>
              <a:rPr lang="en-US" sz="2800" dirty="0"/>
              <a:t>Scientific computing</a:t>
            </a:r>
          </a:p>
        </p:txBody>
      </p:sp>
      <p:pic>
        <p:nvPicPr>
          <p:cNvPr id="7" name="Picture 4" descr="Image result for cori nersc">
            <a:extLst>
              <a:ext uri="{FF2B5EF4-FFF2-40B4-BE49-F238E27FC236}">
                <a16:creationId xmlns:a16="http://schemas.microsoft.com/office/drawing/2014/main" id="{5EAF319D-8B65-4638-A805-1819AC2357A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76146" y="3201665"/>
            <a:ext cx="4427433" cy="29530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EBFD9B-C042-7549-A09A-6290B939C7D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19984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ACE2962-1044-4339-AE71-9061EF1D6A15}"/>
              </a:ext>
            </a:extLst>
          </p:cNvPr>
          <p:cNvSpPr>
            <a:spLocks noGrp="1"/>
          </p:cNvSpPr>
          <p:nvPr>
            <p:ph idx="1"/>
          </p:nvPr>
        </p:nvSpPr>
        <p:spPr>
          <a:xfrm>
            <a:off x="457200" y="1600200"/>
            <a:ext cx="8229600" cy="5057172"/>
          </a:xfrm>
        </p:spPr>
        <p:txBody>
          <a:bodyPr/>
          <a:lstStyle/>
          <a:p>
            <a:r>
              <a:rPr lang="en-US" dirty="0"/>
              <a:t>100 GB of data for each calculation (1 hour)</a:t>
            </a:r>
          </a:p>
        </p:txBody>
      </p:sp>
      <p:sp>
        <p:nvSpPr>
          <p:cNvPr id="2" name="Rectangle 1">
            <a:extLst>
              <a:ext uri="{FF2B5EF4-FFF2-40B4-BE49-F238E27FC236}">
                <a16:creationId xmlns:a16="http://schemas.microsoft.com/office/drawing/2014/main" id="{DF005819-307D-4604-8974-C0BE4E708682}"/>
              </a:ext>
            </a:extLst>
          </p:cNvPr>
          <p:cNvSpPr/>
          <p:nvPr/>
        </p:nvSpPr>
        <p:spPr>
          <a:xfrm>
            <a:off x="739027" y="2292458"/>
            <a:ext cx="3948902" cy="369332"/>
          </a:xfrm>
          <a:prstGeom prst="rect">
            <a:avLst/>
          </a:prstGeom>
        </p:spPr>
        <p:txBody>
          <a:bodyPr wrap="none">
            <a:spAutoFit/>
          </a:bodyPr>
          <a:lstStyle/>
          <a:p>
            <a:r>
              <a:rPr lang="en-US" dirty="0"/>
              <a:t>For example, charge density (real space)</a:t>
            </a:r>
          </a:p>
        </p:txBody>
      </p:sp>
      <p:pic>
        <p:nvPicPr>
          <p:cNvPr id="9" name="Picture 2">
            <a:extLst>
              <a:ext uri="{FF2B5EF4-FFF2-40B4-BE49-F238E27FC236}">
                <a16:creationId xmlns:a16="http://schemas.microsoft.com/office/drawing/2014/main" id="{4EA02A88-0A0B-4C80-AA94-97BA16DEF4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757"/>
          <a:stretch/>
        </p:blipFill>
        <p:spPr bwMode="auto">
          <a:xfrm>
            <a:off x="286364" y="2627329"/>
            <a:ext cx="3025424" cy="23621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A09BDC2-0509-41C0-B1EF-6A949A14E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712" y="4874412"/>
            <a:ext cx="1866491" cy="16826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91559D-66D5-444D-B0C1-B96EF7B69B02}"/>
              </a:ext>
            </a:extLst>
          </p:cNvPr>
          <p:cNvSpPr/>
          <p:nvPr/>
        </p:nvSpPr>
        <p:spPr>
          <a:xfrm>
            <a:off x="1313574" y="6388334"/>
            <a:ext cx="535724" cy="369332"/>
          </a:xfrm>
          <a:prstGeom prst="rect">
            <a:avLst/>
          </a:prstGeom>
        </p:spPr>
        <p:txBody>
          <a:bodyPr wrap="none">
            <a:spAutoFit/>
          </a:bodyPr>
          <a:lstStyle/>
          <a:p>
            <a:r>
              <a:rPr lang="en-US" dirty="0"/>
              <a:t>100</a:t>
            </a:r>
          </a:p>
        </p:txBody>
      </p:sp>
      <p:sp>
        <p:nvSpPr>
          <p:cNvPr id="12" name="Rectangle 11">
            <a:extLst>
              <a:ext uri="{FF2B5EF4-FFF2-40B4-BE49-F238E27FC236}">
                <a16:creationId xmlns:a16="http://schemas.microsoft.com/office/drawing/2014/main" id="{664C51FB-FCA9-497F-932D-DE889D07802C}"/>
              </a:ext>
            </a:extLst>
          </p:cNvPr>
          <p:cNvSpPr/>
          <p:nvPr/>
        </p:nvSpPr>
        <p:spPr>
          <a:xfrm>
            <a:off x="2306423" y="6153521"/>
            <a:ext cx="873642" cy="369332"/>
          </a:xfrm>
          <a:prstGeom prst="rect">
            <a:avLst/>
          </a:prstGeom>
        </p:spPr>
        <p:txBody>
          <a:bodyPr wrap="square">
            <a:spAutoFit/>
          </a:bodyPr>
          <a:lstStyle/>
          <a:p>
            <a:r>
              <a:rPr lang="en-US" dirty="0"/>
              <a:t>1000</a:t>
            </a:r>
          </a:p>
        </p:txBody>
      </p:sp>
      <p:sp>
        <p:nvSpPr>
          <p:cNvPr id="13" name="Rectangle 12">
            <a:extLst>
              <a:ext uri="{FF2B5EF4-FFF2-40B4-BE49-F238E27FC236}">
                <a16:creationId xmlns:a16="http://schemas.microsoft.com/office/drawing/2014/main" id="{255814CA-A98C-45F8-8AB0-40741079E1BA}"/>
              </a:ext>
            </a:extLst>
          </p:cNvPr>
          <p:cNvSpPr/>
          <p:nvPr/>
        </p:nvSpPr>
        <p:spPr>
          <a:xfrm>
            <a:off x="707794" y="5712517"/>
            <a:ext cx="873642" cy="369332"/>
          </a:xfrm>
          <a:prstGeom prst="rect">
            <a:avLst/>
          </a:prstGeom>
        </p:spPr>
        <p:txBody>
          <a:bodyPr wrap="square">
            <a:spAutoFit/>
          </a:bodyPr>
          <a:lstStyle/>
          <a:p>
            <a:r>
              <a:rPr lang="en-US" dirty="0"/>
              <a:t>100</a:t>
            </a:r>
          </a:p>
        </p:txBody>
      </p:sp>
      <p:sp>
        <p:nvSpPr>
          <p:cNvPr id="14" name="Rectangle 13">
            <a:extLst>
              <a:ext uri="{FF2B5EF4-FFF2-40B4-BE49-F238E27FC236}">
                <a16:creationId xmlns:a16="http://schemas.microsoft.com/office/drawing/2014/main" id="{40003565-CB9E-4E2E-AE10-6AA68AE42345}"/>
              </a:ext>
            </a:extLst>
          </p:cNvPr>
          <p:cNvSpPr/>
          <p:nvPr/>
        </p:nvSpPr>
        <p:spPr>
          <a:xfrm>
            <a:off x="3717468" y="3360539"/>
            <a:ext cx="4834421" cy="369332"/>
          </a:xfrm>
          <a:prstGeom prst="rect">
            <a:avLst/>
          </a:prstGeom>
        </p:spPr>
        <p:txBody>
          <a:bodyPr wrap="square">
            <a:spAutoFit/>
          </a:bodyPr>
          <a:lstStyle/>
          <a:p>
            <a:r>
              <a:rPr lang="en-US" dirty="0"/>
              <a:t>For 1 state: 100*100*1000 DP number = 80 MB</a:t>
            </a:r>
          </a:p>
        </p:txBody>
      </p:sp>
      <p:sp>
        <p:nvSpPr>
          <p:cNvPr id="15" name="Rectangle 14">
            <a:extLst>
              <a:ext uri="{FF2B5EF4-FFF2-40B4-BE49-F238E27FC236}">
                <a16:creationId xmlns:a16="http://schemas.microsoft.com/office/drawing/2014/main" id="{1F35D9E7-72E5-4DDC-9CEC-C7BAF90AF40E}"/>
              </a:ext>
            </a:extLst>
          </p:cNvPr>
          <p:cNvSpPr/>
          <p:nvPr/>
        </p:nvSpPr>
        <p:spPr>
          <a:xfrm>
            <a:off x="3717468" y="3822771"/>
            <a:ext cx="4834421" cy="369332"/>
          </a:xfrm>
          <a:prstGeom prst="rect">
            <a:avLst/>
          </a:prstGeom>
        </p:spPr>
        <p:txBody>
          <a:bodyPr wrap="square">
            <a:spAutoFit/>
          </a:bodyPr>
          <a:lstStyle/>
          <a:p>
            <a:r>
              <a:rPr lang="en-US" dirty="0"/>
              <a:t>For 1000 state: 80 MB * 1000 = 80 GB</a:t>
            </a:r>
          </a:p>
        </p:txBody>
      </p:sp>
      <p:cxnSp>
        <p:nvCxnSpPr>
          <p:cNvPr id="20" name="Straight Arrow Connector 19">
            <a:extLst>
              <a:ext uri="{FF2B5EF4-FFF2-40B4-BE49-F238E27FC236}">
                <a16:creationId xmlns:a16="http://schemas.microsoft.com/office/drawing/2014/main" id="{580B25E8-6B0E-41AB-870E-77A7BB9B5595}"/>
              </a:ext>
            </a:extLst>
          </p:cNvPr>
          <p:cNvCxnSpPr/>
          <p:nvPr/>
        </p:nvCxnSpPr>
        <p:spPr>
          <a:xfrm>
            <a:off x="1313574" y="4369504"/>
            <a:ext cx="0" cy="94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47C04450-3D4A-411F-BB06-DF575049C073}"/>
              </a:ext>
            </a:extLst>
          </p:cNvPr>
          <p:cNvSpPr/>
          <p:nvPr/>
        </p:nvSpPr>
        <p:spPr>
          <a:xfrm>
            <a:off x="1334613" y="4469782"/>
            <a:ext cx="895502" cy="369332"/>
          </a:xfrm>
          <a:prstGeom prst="rect">
            <a:avLst/>
          </a:prstGeom>
        </p:spPr>
        <p:txBody>
          <a:bodyPr wrap="none">
            <a:spAutoFit/>
          </a:bodyPr>
          <a:lstStyle/>
          <a:p>
            <a:r>
              <a:rPr lang="en-US" dirty="0"/>
              <a:t>Storage</a:t>
            </a:r>
          </a:p>
        </p:txBody>
      </p:sp>
      <p:sp>
        <p:nvSpPr>
          <p:cNvPr id="8" name="Title 7">
            <a:extLst>
              <a:ext uri="{FF2B5EF4-FFF2-40B4-BE49-F238E27FC236}">
                <a16:creationId xmlns:a16="http://schemas.microsoft.com/office/drawing/2014/main" id="{3A8ACC2D-057E-694F-A825-352B7EBACC0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18215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BB7D-7460-45A0-A150-6E6DACF6106C}"/>
              </a:ext>
            </a:extLst>
          </p:cNvPr>
          <p:cNvSpPr>
            <a:spLocks noGrp="1"/>
          </p:cNvSpPr>
          <p:nvPr>
            <p:ph type="title"/>
          </p:nvPr>
        </p:nvSpPr>
        <p:spPr/>
        <p:txBody>
          <a:bodyPr/>
          <a:lstStyle/>
          <a:p>
            <a:r>
              <a:rPr lang="en-US" dirty="0"/>
              <a:t>Outstanding Challenges</a:t>
            </a:r>
          </a:p>
        </p:txBody>
      </p:sp>
      <p:sp>
        <p:nvSpPr>
          <p:cNvPr id="3" name="Content Placeholder 2">
            <a:extLst>
              <a:ext uri="{FF2B5EF4-FFF2-40B4-BE49-F238E27FC236}">
                <a16:creationId xmlns:a16="http://schemas.microsoft.com/office/drawing/2014/main" id="{76BF22CA-A4EA-4C95-B60D-D90FDBF899A5}"/>
              </a:ext>
            </a:extLst>
          </p:cNvPr>
          <p:cNvSpPr>
            <a:spLocks noGrp="1"/>
          </p:cNvSpPr>
          <p:nvPr>
            <p:ph idx="1"/>
          </p:nvPr>
        </p:nvSpPr>
        <p:spPr/>
        <p:txBody>
          <a:bodyPr/>
          <a:lstStyle/>
          <a:p>
            <a:r>
              <a:rPr lang="en-US" dirty="0"/>
              <a:t>Near-term ecological forecasting</a:t>
            </a:r>
          </a:p>
          <a:p>
            <a:r>
              <a:rPr lang="en-US" dirty="0"/>
              <a:t>Real-time sensing, learning, and decision-making</a:t>
            </a:r>
          </a:p>
          <a:p>
            <a:r>
              <a:rPr lang="it-IT" dirty="0"/>
              <a:t>Massive data in multi-messenger astrophysics</a:t>
            </a:r>
          </a:p>
          <a:p>
            <a:r>
              <a:rPr lang="en-US" dirty="0"/>
              <a:t>Data analytic methods algorithms for advanced materials discovery</a:t>
            </a:r>
          </a:p>
          <a:p>
            <a:r>
              <a:rPr lang="en-US" dirty="0"/>
              <a:t>…</a:t>
            </a:r>
          </a:p>
        </p:txBody>
      </p:sp>
      <p:sp>
        <p:nvSpPr>
          <p:cNvPr id="4" name="Rectangle 3">
            <a:extLst>
              <a:ext uri="{FF2B5EF4-FFF2-40B4-BE49-F238E27FC236}">
                <a16:creationId xmlns:a16="http://schemas.microsoft.com/office/drawing/2014/main" id="{A9AB91C7-4327-4108-BEF6-0041A6FDFA6A}"/>
              </a:ext>
            </a:extLst>
          </p:cNvPr>
          <p:cNvSpPr/>
          <p:nvPr/>
        </p:nvSpPr>
        <p:spPr>
          <a:xfrm>
            <a:off x="4916078" y="5734042"/>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560540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BB7D-7460-45A0-A150-6E6DACF6106C}"/>
              </a:ext>
            </a:extLst>
          </p:cNvPr>
          <p:cNvSpPr>
            <a:spLocks noGrp="1"/>
          </p:cNvSpPr>
          <p:nvPr>
            <p:ph type="title"/>
          </p:nvPr>
        </p:nvSpPr>
        <p:spPr/>
        <p:txBody>
          <a:bodyPr/>
          <a:lstStyle/>
          <a:p>
            <a:r>
              <a:rPr lang="en-US" dirty="0"/>
              <a:t>Outstanding Challenges</a:t>
            </a:r>
          </a:p>
        </p:txBody>
      </p:sp>
      <p:sp>
        <p:nvSpPr>
          <p:cNvPr id="3" name="Content Placeholder 2">
            <a:extLst>
              <a:ext uri="{FF2B5EF4-FFF2-40B4-BE49-F238E27FC236}">
                <a16:creationId xmlns:a16="http://schemas.microsoft.com/office/drawing/2014/main" id="{76BF22CA-A4EA-4C95-B60D-D90FDBF899A5}"/>
              </a:ext>
            </a:extLst>
          </p:cNvPr>
          <p:cNvSpPr>
            <a:spLocks noGrp="1"/>
          </p:cNvSpPr>
          <p:nvPr>
            <p:ph idx="1"/>
          </p:nvPr>
        </p:nvSpPr>
        <p:spPr/>
        <p:txBody>
          <a:bodyPr/>
          <a:lstStyle/>
          <a:p>
            <a:r>
              <a:rPr lang="en-US" dirty="0"/>
              <a:t>Near-term ecological forecasting</a:t>
            </a:r>
          </a:p>
          <a:p>
            <a:r>
              <a:rPr lang="en-US" dirty="0"/>
              <a:t>Real-time sensing, learning, and decision-making</a:t>
            </a:r>
          </a:p>
          <a:p>
            <a:r>
              <a:rPr lang="it-IT" dirty="0"/>
              <a:t>Massive data in multi-messenger astrophysics</a:t>
            </a:r>
          </a:p>
          <a:p>
            <a:r>
              <a:rPr lang="en-US" dirty="0">
                <a:solidFill>
                  <a:srgbClr val="FF0000"/>
                </a:solidFill>
              </a:rPr>
              <a:t>Data analytic methods algorithms for advanced materials discovery</a:t>
            </a:r>
          </a:p>
          <a:p>
            <a:r>
              <a:rPr lang="en-US" dirty="0"/>
              <a:t>…</a:t>
            </a:r>
          </a:p>
        </p:txBody>
      </p:sp>
      <p:sp>
        <p:nvSpPr>
          <p:cNvPr id="4" name="Rectangle 3">
            <a:extLst>
              <a:ext uri="{FF2B5EF4-FFF2-40B4-BE49-F238E27FC236}">
                <a16:creationId xmlns:a16="http://schemas.microsoft.com/office/drawing/2014/main" id="{A9AB91C7-4327-4108-BEF6-0041A6FDFA6A}"/>
              </a:ext>
            </a:extLst>
          </p:cNvPr>
          <p:cNvSpPr/>
          <p:nvPr/>
        </p:nvSpPr>
        <p:spPr>
          <a:xfrm>
            <a:off x="4916078" y="5734042"/>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556836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9295-BB2F-49B9-A84E-A40DB909E6E3}"/>
              </a:ext>
            </a:extLst>
          </p:cNvPr>
          <p:cNvSpPr>
            <a:spLocks noGrp="1"/>
          </p:cNvSpPr>
          <p:nvPr>
            <p:ph type="title"/>
          </p:nvPr>
        </p:nvSpPr>
        <p:spPr/>
        <p:txBody>
          <a:bodyPr/>
          <a:lstStyle/>
          <a:p>
            <a:r>
              <a:rPr lang="en-US" dirty="0"/>
              <a:t>Example: Materials Project</a:t>
            </a:r>
          </a:p>
        </p:txBody>
      </p:sp>
      <p:sp>
        <p:nvSpPr>
          <p:cNvPr id="3" name="Content Placeholder 2">
            <a:extLst>
              <a:ext uri="{FF2B5EF4-FFF2-40B4-BE49-F238E27FC236}">
                <a16:creationId xmlns:a16="http://schemas.microsoft.com/office/drawing/2014/main" id="{3780EF2B-4D06-4FAA-B1F6-A608C0AA964A}"/>
              </a:ext>
            </a:extLst>
          </p:cNvPr>
          <p:cNvSpPr>
            <a:spLocks noGrp="1"/>
          </p:cNvSpPr>
          <p:nvPr>
            <p:ph idx="1"/>
          </p:nvPr>
        </p:nvSpPr>
        <p:spPr/>
        <p:txBody>
          <a:bodyPr/>
          <a:lstStyle/>
          <a:p>
            <a:r>
              <a:rPr lang="en-US" sz="2800" dirty="0"/>
              <a:t>Harnessing the power of supercomputing and state of the art electronic structure methods, the Materials Project provides open web-based access to computed information on known and predicted materials as well as powerful analysis tools to inspire and design novel materials.</a:t>
            </a:r>
          </a:p>
          <a:p>
            <a:pPr marL="0" indent="0">
              <a:buNone/>
            </a:pPr>
            <a:br>
              <a:rPr lang="en-US" dirty="0"/>
            </a:br>
            <a:endParaRPr lang="en-US" dirty="0"/>
          </a:p>
        </p:txBody>
      </p:sp>
      <p:pic>
        <p:nvPicPr>
          <p:cNvPr id="4" name="Picture 3">
            <a:extLst>
              <a:ext uri="{FF2B5EF4-FFF2-40B4-BE49-F238E27FC236}">
                <a16:creationId xmlns:a16="http://schemas.microsoft.com/office/drawing/2014/main" id="{E1B6EB19-CB15-4705-ADD2-DA3BCBA1A605}"/>
              </a:ext>
            </a:extLst>
          </p:cNvPr>
          <p:cNvPicPr>
            <a:picLocks noChangeAspect="1"/>
          </p:cNvPicPr>
          <p:nvPr/>
        </p:nvPicPr>
        <p:blipFill rotWithShape="1">
          <a:blip r:embed="rId2"/>
          <a:srcRect l="14196" t="24056" r="19206" b="28292"/>
          <a:stretch/>
        </p:blipFill>
        <p:spPr>
          <a:xfrm>
            <a:off x="1338606" y="4298623"/>
            <a:ext cx="6089715" cy="2450970"/>
          </a:xfrm>
          <a:prstGeom prst="rect">
            <a:avLst/>
          </a:prstGeom>
        </p:spPr>
      </p:pic>
      <p:sp>
        <p:nvSpPr>
          <p:cNvPr id="5" name="Rectangle 4">
            <a:extLst>
              <a:ext uri="{FF2B5EF4-FFF2-40B4-BE49-F238E27FC236}">
                <a16:creationId xmlns:a16="http://schemas.microsoft.com/office/drawing/2014/main" id="{1B0D801A-99FA-4338-82E1-CDE3F9DBE5D6}"/>
              </a:ext>
            </a:extLst>
          </p:cNvPr>
          <p:cNvSpPr/>
          <p:nvPr/>
        </p:nvSpPr>
        <p:spPr>
          <a:xfrm>
            <a:off x="5975936" y="3929291"/>
            <a:ext cx="2904770" cy="369332"/>
          </a:xfrm>
          <a:prstGeom prst="rect">
            <a:avLst/>
          </a:prstGeom>
        </p:spPr>
        <p:txBody>
          <a:bodyPr wrap="none">
            <a:spAutoFit/>
          </a:bodyPr>
          <a:lstStyle/>
          <a:p>
            <a:r>
              <a:rPr lang="en-US" dirty="0">
                <a:hlinkClick r:id="rId3"/>
              </a:rPr>
              <a:t>https://materialsproject.org/</a:t>
            </a:r>
            <a:endParaRPr lang="en-US" dirty="0"/>
          </a:p>
        </p:txBody>
      </p:sp>
    </p:spTree>
    <p:extLst>
      <p:ext uri="{BB962C8B-B14F-4D97-AF65-F5344CB8AC3E}">
        <p14:creationId xmlns:p14="http://schemas.microsoft.com/office/powerpoint/2010/main" val="81322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6190615" cy="502830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Survey </a:t>
            </a:r>
            <a:r>
              <a:rPr sz="3200" spc="-5" dirty="0">
                <a:latin typeface="Calibri"/>
                <a:cs typeface="Calibri"/>
              </a:rPr>
              <a:t>of </a:t>
            </a:r>
            <a:r>
              <a:rPr sz="3200" spc="-20" dirty="0">
                <a:latin typeface="Calibri"/>
                <a:cs typeface="Calibri"/>
              </a:rPr>
              <a:t>Data </a:t>
            </a:r>
            <a:r>
              <a:rPr sz="3200" spc="-5" dirty="0">
                <a:latin typeface="Calibri"/>
                <a:cs typeface="Calibri"/>
              </a:rPr>
              <a:t>Science</a:t>
            </a:r>
            <a:r>
              <a:rPr sz="3200" spc="15" dirty="0">
                <a:latin typeface="Calibri"/>
                <a:cs typeface="Calibri"/>
              </a:rPr>
              <a:t> </a:t>
            </a:r>
            <a:r>
              <a:rPr sz="3200" spc="-5" dirty="0">
                <a:latin typeface="Calibri"/>
                <a:cs typeface="Calibri"/>
              </a:rPr>
              <a:t>methods</a:t>
            </a:r>
            <a:endParaRPr sz="3200" dirty="0">
              <a:latin typeface="Calibri"/>
              <a:cs typeface="Calibri"/>
            </a:endParaRPr>
          </a:p>
          <a:p>
            <a:pPr marL="755650" lvl="1" indent="-285750">
              <a:lnSpc>
                <a:spcPct val="100000"/>
              </a:lnSpc>
              <a:spcBef>
                <a:spcPts val="695"/>
              </a:spcBef>
              <a:buFont typeface="Arial"/>
              <a:buChar char="–"/>
              <a:tabLst>
                <a:tab pos="755650" algn="l"/>
              </a:tabLst>
            </a:pPr>
            <a:r>
              <a:rPr lang="en-US" sz="2800" spc="-65" dirty="0">
                <a:latin typeface="Calibri"/>
                <a:cs typeface="Calibri"/>
              </a:rPr>
              <a:t>Basis of statistics</a:t>
            </a:r>
          </a:p>
          <a:p>
            <a:pPr marL="755650" lvl="1" indent="-285750">
              <a:lnSpc>
                <a:spcPct val="100000"/>
              </a:lnSpc>
              <a:spcBef>
                <a:spcPts val="695"/>
              </a:spcBef>
              <a:buFont typeface="Arial"/>
              <a:buChar char="–"/>
              <a:tabLst>
                <a:tab pos="755650" algn="l"/>
              </a:tabLst>
            </a:pPr>
            <a:r>
              <a:rPr sz="2800" spc="-65" dirty="0">
                <a:latin typeface="Calibri"/>
                <a:cs typeface="Calibri"/>
              </a:rPr>
              <a:t>Tool </a:t>
            </a:r>
            <a:r>
              <a:rPr sz="2800" spc="-10" dirty="0">
                <a:latin typeface="Calibri"/>
                <a:cs typeface="Calibri"/>
              </a:rPr>
              <a:t>selection</a:t>
            </a:r>
            <a:endParaRPr sz="2800" dirty="0">
              <a:latin typeface="Calibri"/>
              <a:cs typeface="Calibri"/>
            </a:endParaRPr>
          </a:p>
          <a:p>
            <a:pPr marL="755650" lvl="1" indent="-285750">
              <a:lnSpc>
                <a:spcPct val="100000"/>
              </a:lnSpc>
              <a:spcBef>
                <a:spcPts val="675"/>
              </a:spcBef>
              <a:buFont typeface="Arial"/>
              <a:buChar char="–"/>
              <a:tabLst>
                <a:tab pos="755650" algn="l"/>
              </a:tabLst>
            </a:pPr>
            <a:r>
              <a:rPr sz="2800" spc="-10" dirty="0">
                <a:latin typeface="Calibri"/>
                <a:cs typeface="Calibri"/>
              </a:rPr>
              <a:t>Best</a:t>
            </a:r>
            <a:r>
              <a:rPr sz="2800" spc="-100" dirty="0">
                <a:latin typeface="Calibri"/>
                <a:cs typeface="Calibri"/>
              </a:rPr>
              <a:t> </a:t>
            </a:r>
            <a:r>
              <a:rPr sz="2800" spc="-10" dirty="0">
                <a:latin typeface="Calibri"/>
                <a:cs typeface="Calibri"/>
              </a:rPr>
              <a:t>practices</a:t>
            </a:r>
            <a:endParaRPr sz="2800" dirty="0">
              <a:latin typeface="Calibri"/>
              <a:cs typeface="Calibri"/>
            </a:endParaRPr>
          </a:p>
          <a:p>
            <a:pPr marL="755650" lvl="1" indent="-285750">
              <a:lnSpc>
                <a:spcPct val="100000"/>
              </a:lnSpc>
              <a:spcBef>
                <a:spcPts val="670"/>
              </a:spcBef>
              <a:buFont typeface="Arial"/>
              <a:buChar char="–"/>
              <a:tabLst>
                <a:tab pos="755650" algn="l"/>
              </a:tabLst>
            </a:pPr>
            <a:r>
              <a:rPr sz="2800" spc="-5" dirty="0">
                <a:latin typeface="Calibri"/>
                <a:cs typeface="Calibri"/>
              </a:rPr>
              <a:t>Not about designing </a:t>
            </a:r>
            <a:r>
              <a:rPr sz="2800" spc="-10" dirty="0">
                <a:latin typeface="Calibri"/>
                <a:cs typeface="Calibri"/>
              </a:rPr>
              <a:t>new</a:t>
            </a:r>
            <a:r>
              <a:rPr sz="2800" spc="15" dirty="0">
                <a:latin typeface="Calibri"/>
                <a:cs typeface="Calibri"/>
              </a:rPr>
              <a:t> </a:t>
            </a:r>
            <a:r>
              <a:rPr sz="2800" spc="-10" dirty="0">
                <a:latin typeface="Calibri"/>
                <a:cs typeface="Calibri"/>
              </a:rPr>
              <a:t>algorithms</a:t>
            </a:r>
            <a:endParaRPr sz="2800" dirty="0">
              <a:latin typeface="Calibri"/>
              <a:cs typeface="Calibri"/>
            </a:endParaRPr>
          </a:p>
          <a:p>
            <a:pPr lvl="1">
              <a:lnSpc>
                <a:spcPct val="100000"/>
              </a:lnSpc>
              <a:buFont typeface="Arial"/>
              <a:buChar char="–"/>
            </a:pPr>
            <a:endParaRPr sz="4150" dirty="0">
              <a:latin typeface="Times New Roman"/>
              <a:cs typeface="Times New Roman"/>
            </a:endParaRPr>
          </a:p>
          <a:p>
            <a:pPr marL="355600" indent="-342900">
              <a:lnSpc>
                <a:spcPct val="100000"/>
              </a:lnSpc>
              <a:buFont typeface="Arial"/>
              <a:buChar char="•"/>
              <a:tabLst>
                <a:tab pos="354965" algn="l"/>
                <a:tab pos="355600" algn="l"/>
              </a:tabLst>
            </a:pPr>
            <a:r>
              <a:rPr sz="3200" spc="-15" dirty="0">
                <a:latin typeface="Calibri"/>
                <a:cs typeface="Calibri"/>
              </a:rPr>
              <a:t>Group project </a:t>
            </a:r>
            <a:r>
              <a:rPr sz="3200" spc="-5" dirty="0">
                <a:latin typeface="Calibri"/>
                <a:cs typeface="Calibri"/>
              </a:rPr>
              <a:t>using these</a:t>
            </a:r>
            <a:r>
              <a:rPr sz="3200" spc="50" dirty="0">
                <a:latin typeface="Calibri"/>
                <a:cs typeface="Calibri"/>
              </a:rPr>
              <a:t> </a:t>
            </a:r>
            <a:r>
              <a:rPr sz="3200" spc="-5" dirty="0">
                <a:latin typeface="Calibri"/>
                <a:cs typeface="Calibri"/>
              </a:rPr>
              <a:t>methods</a:t>
            </a:r>
            <a:endParaRPr sz="3200" dirty="0">
              <a:latin typeface="Calibri"/>
              <a:cs typeface="Calibri"/>
            </a:endParaRPr>
          </a:p>
          <a:p>
            <a:pPr>
              <a:lnSpc>
                <a:spcPct val="100000"/>
              </a:lnSpc>
              <a:spcBef>
                <a:spcPts val="15"/>
              </a:spcBef>
              <a:buFont typeface="Arial"/>
              <a:buChar char="•"/>
            </a:pPr>
            <a:endParaRPr sz="4650" dirty="0">
              <a:latin typeface="Times New Roman"/>
              <a:cs typeface="Times New Roman"/>
            </a:endParaRPr>
          </a:p>
          <a:p>
            <a:pPr marL="355600" indent="-342900">
              <a:lnSpc>
                <a:spcPct val="100000"/>
              </a:lnSpc>
              <a:buFont typeface="Arial"/>
              <a:buChar char="•"/>
              <a:tabLst>
                <a:tab pos="354965" algn="l"/>
                <a:tab pos="355600" algn="l"/>
              </a:tabLst>
            </a:pPr>
            <a:r>
              <a:rPr sz="3200" spc="-20" dirty="0">
                <a:latin typeface="Calibri"/>
                <a:cs typeface="Calibri"/>
              </a:rPr>
              <a:t>Life</a:t>
            </a:r>
            <a:r>
              <a:rPr sz="3200" spc="-10" dirty="0">
                <a:latin typeface="Calibri"/>
                <a:cs typeface="Calibri"/>
              </a:rPr>
              <a:t> </a:t>
            </a:r>
            <a:r>
              <a:rPr sz="3200" spc="-5" dirty="0">
                <a:latin typeface="Calibri"/>
                <a:cs typeface="Calibri"/>
              </a:rPr>
              <a:t>changing</a:t>
            </a:r>
            <a:endParaRPr sz="3200" dirty="0">
              <a:latin typeface="Calibri"/>
              <a:cs typeface="Calibri"/>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9295-BB2F-49B9-A84E-A40DB909E6E3}"/>
              </a:ext>
            </a:extLst>
          </p:cNvPr>
          <p:cNvSpPr>
            <a:spLocks noGrp="1"/>
          </p:cNvSpPr>
          <p:nvPr>
            <p:ph type="title"/>
          </p:nvPr>
        </p:nvSpPr>
        <p:spPr/>
        <p:txBody>
          <a:bodyPr/>
          <a:lstStyle/>
          <a:p>
            <a:r>
              <a:rPr lang="en-US" dirty="0"/>
              <a:t>Example: </a:t>
            </a:r>
            <a:r>
              <a:rPr lang="en-US" dirty="0" err="1"/>
              <a:t>NoMaD</a:t>
            </a:r>
            <a:r>
              <a:rPr lang="en-US" dirty="0"/>
              <a:t> Project</a:t>
            </a:r>
          </a:p>
        </p:txBody>
      </p:sp>
      <p:pic>
        <p:nvPicPr>
          <p:cNvPr id="3" name="Online Media 2" title="NoMaD - The Novel Materials Discovery Repository V3.0">
            <a:hlinkClick r:id="" action="ppaction://media"/>
            <a:extLst>
              <a:ext uri="{FF2B5EF4-FFF2-40B4-BE49-F238E27FC236}">
                <a16:creationId xmlns:a16="http://schemas.microsoft.com/office/drawing/2014/main" id="{9571329E-A0D9-43D5-B760-961AACC8493B}"/>
              </a:ext>
            </a:extLst>
          </p:cNvPr>
          <p:cNvPicPr>
            <a:picLocks noRot="1" noChangeAspect="1"/>
          </p:cNvPicPr>
          <p:nvPr>
            <a:videoFile r:link="rId1"/>
          </p:nvPr>
        </p:nvPicPr>
        <p:blipFill>
          <a:blip r:embed="rId3"/>
          <a:stretch>
            <a:fillRect/>
          </a:stretch>
        </p:blipFill>
        <p:spPr>
          <a:xfrm>
            <a:off x="219856" y="1804441"/>
            <a:ext cx="8796728" cy="4948160"/>
          </a:xfrm>
          <a:prstGeom prst="rect">
            <a:avLst/>
          </a:prstGeom>
        </p:spPr>
      </p:pic>
    </p:spTree>
    <p:extLst>
      <p:ext uri="{BB962C8B-B14F-4D97-AF65-F5344CB8AC3E}">
        <p14:creationId xmlns:p14="http://schemas.microsoft.com/office/powerpoint/2010/main" val="267228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4981-9B04-2447-BFD8-CB10C98F017F}"/>
              </a:ext>
            </a:extLst>
          </p:cNvPr>
          <p:cNvSpPr>
            <a:spLocks noGrp="1"/>
          </p:cNvSpPr>
          <p:nvPr>
            <p:ph type="title"/>
          </p:nvPr>
        </p:nvSpPr>
        <p:spPr/>
        <p:txBody>
          <a:bodyPr/>
          <a:lstStyle/>
          <a:p>
            <a:r>
              <a:rPr lang="en-US" dirty="0"/>
              <a:t>Projects from 2020</a:t>
            </a:r>
          </a:p>
        </p:txBody>
      </p:sp>
      <p:graphicFrame>
        <p:nvGraphicFramePr>
          <p:cNvPr id="4" name="Table 3">
            <a:extLst>
              <a:ext uri="{FF2B5EF4-FFF2-40B4-BE49-F238E27FC236}">
                <a16:creationId xmlns:a16="http://schemas.microsoft.com/office/drawing/2014/main" id="{D774BF92-0124-564F-A075-5C3D2E7B8C09}"/>
              </a:ext>
            </a:extLst>
          </p:cNvPr>
          <p:cNvGraphicFramePr>
            <a:graphicFrameLocks noGrp="1"/>
          </p:cNvGraphicFramePr>
          <p:nvPr>
            <p:extLst>
              <p:ext uri="{D42A27DB-BD31-4B8C-83A1-F6EECF244321}">
                <p14:modId xmlns:p14="http://schemas.microsoft.com/office/powerpoint/2010/main" val="3935775406"/>
              </p:ext>
            </p:extLst>
          </p:nvPr>
        </p:nvGraphicFramePr>
        <p:xfrm>
          <a:off x="142503" y="1370789"/>
          <a:ext cx="8740239" cy="5300406"/>
        </p:xfrm>
        <a:graphic>
          <a:graphicData uri="http://schemas.openxmlformats.org/drawingml/2006/table">
            <a:tbl>
              <a:tblPr/>
              <a:tblGrid>
                <a:gridCol w="4331897">
                  <a:extLst>
                    <a:ext uri="{9D8B030D-6E8A-4147-A177-3AD203B41FA5}">
                      <a16:colId xmlns:a16="http://schemas.microsoft.com/office/drawing/2014/main" val="1157673842"/>
                    </a:ext>
                  </a:extLst>
                </a:gridCol>
                <a:gridCol w="4408342">
                  <a:extLst>
                    <a:ext uri="{9D8B030D-6E8A-4147-A177-3AD203B41FA5}">
                      <a16:colId xmlns:a16="http://schemas.microsoft.com/office/drawing/2014/main" val="1180532911"/>
                    </a:ext>
                  </a:extLst>
                </a:gridCol>
              </a:tblGrid>
              <a:tr h="413152">
                <a:tc>
                  <a:txBody>
                    <a:bodyPr/>
                    <a:lstStyle/>
                    <a:p>
                      <a:pPr algn="ctr" rtl="0" fontAlgn="b"/>
                      <a:r>
                        <a:rPr lang="en-US" sz="1000" dirty="0">
                          <a:effectLst/>
                        </a:rPr>
                        <a:t>Importing/Processing EIS data, and generating Model Datasets from proposed Battery Design metrics</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2"/>
                        </a:rPr>
                        <a:t>https://github.com/EISy-as-Py/EISy-as-Py/wiki#</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96351352"/>
                  </a:ext>
                </a:extLst>
              </a:tr>
              <a:tr h="612796">
                <a:tc>
                  <a:txBody>
                    <a:bodyPr/>
                    <a:lstStyle/>
                    <a:p>
                      <a:pPr algn="ctr" rtl="0" fontAlgn="b"/>
                      <a:r>
                        <a:rPr lang="en-US" sz="1000" dirty="0">
                          <a:effectLst/>
                        </a:rPr>
                        <a:t>Fluorescence Imaging - Analyzing image stacks to determine regions of interest, output fluorescence information from the ROI, and combine all ROI within a heat map. </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3"/>
                        </a:rPr>
                        <a:t>https://github.com/cmcalli716/flashing_lights</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20316100"/>
                  </a:ext>
                </a:extLst>
              </a:tr>
              <a:tr h="213508">
                <a:tc>
                  <a:txBody>
                    <a:bodyPr/>
                    <a:lstStyle/>
                    <a:p>
                      <a:pPr algn="ctr" rtl="0" fontAlgn="b"/>
                      <a:r>
                        <a:rPr lang="en-US" sz="1000" dirty="0">
                          <a:effectLst/>
                        </a:rPr>
                        <a:t>Text mining to find cell phenotype-gene relations</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4"/>
                        </a:rPr>
                        <a:t>https://github.com/sborje/TYPER</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93722164"/>
                  </a:ext>
                </a:extLst>
              </a:tr>
              <a:tr h="213508">
                <a:tc>
                  <a:txBody>
                    <a:bodyPr/>
                    <a:lstStyle/>
                    <a:p>
                      <a:pPr algn="ctr" rtl="0" fontAlgn="b"/>
                      <a:r>
                        <a:rPr lang="en-US" sz="1000" dirty="0">
                          <a:effectLst/>
                        </a:rPr>
                        <a:t>Particle size calculation in microscopy images</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5"/>
                        </a:rPr>
                        <a:t>https://github.com/yamanmy/partycool.git</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06234764"/>
                  </a:ext>
                </a:extLst>
              </a:tr>
              <a:tr h="612796">
                <a:tc>
                  <a:txBody>
                    <a:bodyPr/>
                    <a:lstStyle/>
                    <a:p>
                      <a:pPr algn="ctr" rtl="0" fontAlgn="b"/>
                      <a:r>
                        <a:rPr lang="en-US" sz="1000" dirty="0">
                          <a:effectLst/>
                        </a:rPr>
                        <a:t>Input TEM images of crystals, generate fast Fourier transform (FFT), apply machine learning to FFT and cross reference with a structural database to output the crystal index</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6"/>
                        </a:rPr>
                        <a:t>https://github.com/crystalmaths/</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11448493"/>
                  </a:ext>
                </a:extLst>
              </a:tr>
              <a:tr h="313330">
                <a:tc>
                  <a:txBody>
                    <a:bodyPr/>
                    <a:lstStyle/>
                    <a:p>
                      <a:pPr algn="ctr" rtl="0" fontAlgn="b"/>
                      <a:r>
                        <a:rPr lang="en-US" sz="1000" dirty="0">
                          <a:effectLst/>
                        </a:rPr>
                        <a:t>predicting Optimal Molecular configuration with machine learning</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7"/>
                        </a:rPr>
                        <a:t>https://github.com/ShadyMikey/OptiMol</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12105454"/>
                  </a:ext>
                </a:extLst>
              </a:tr>
              <a:tr h="512974">
                <a:tc>
                  <a:txBody>
                    <a:bodyPr/>
                    <a:lstStyle/>
                    <a:p>
                      <a:pPr algn="ctr" rtl="0" fontAlgn="b"/>
                      <a:r>
                        <a:rPr lang="en-US" sz="1000" dirty="0">
                          <a:effectLst/>
                        </a:rPr>
                        <a:t>Predicting clean energy out grid regionally, make recommendations for home owners, contractors and local governments.</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8"/>
                        </a:rPr>
                        <a:t>https://github.com/UW-EnergyForecaster</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73979159"/>
                  </a:ext>
                </a:extLst>
              </a:tr>
              <a:tr h="213508">
                <a:tc>
                  <a:txBody>
                    <a:bodyPr/>
                    <a:lstStyle/>
                    <a:p>
                      <a:pPr algn="ctr" rtl="0" fontAlgn="b"/>
                      <a:r>
                        <a:rPr lang="en-US" sz="1000" dirty="0">
                          <a:effectLst/>
                        </a:rPr>
                        <a:t>Proteins, CNNs, ligand binding stuff</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9"/>
                        </a:rPr>
                        <a:t>https://github.com/CNNs4QSPR</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74121953"/>
                  </a:ext>
                </a:extLst>
              </a:tr>
              <a:tr h="313330">
                <a:tc>
                  <a:txBody>
                    <a:bodyPr/>
                    <a:lstStyle/>
                    <a:p>
                      <a:pPr algn="ctr" rtl="0" fontAlgn="b"/>
                      <a:r>
                        <a:rPr lang="en-US" sz="1000" dirty="0">
                          <a:effectLst/>
                        </a:rPr>
                        <a:t>Classify the reason for missing densities in crystal structure proteins in PDB by tree model.</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10"/>
                        </a:rPr>
                        <a:t>https://github.com/yhchen24/Missing-Density-PDB.git</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61803184"/>
                  </a:ext>
                </a:extLst>
              </a:tr>
              <a:tr h="213508">
                <a:tc>
                  <a:txBody>
                    <a:bodyPr/>
                    <a:lstStyle/>
                    <a:p>
                      <a:pPr algn="ctr" rtl="0" fontAlgn="b"/>
                      <a:r>
                        <a:rPr lang="en-US" sz="1000" dirty="0">
                          <a:effectLst/>
                        </a:rPr>
                        <a:t>Predict redox potential by DFT-based machine learning</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11"/>
                        </a:rPr>
                        <a:t>https://github.com/kratos-batteries</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26449929"/>
                  </a:ext>
                </a:extLst>
              </a:tr>
              <a:tr h="413152">
                <a:tc>
                  <a:txBody>
                    <a:bodyPr/>
                    <a:lstStyle/>
                    <a:p>
                      <a:pPr algn="ctr" rtl="0" fontAlgn="b"/>
                      <a:r>
                        <a:rPr lang="en-US" sz="1000" dirty="0">
                          <a:effectLst/>
                        </a:rPr>
                        <a:t>Formulation prediction of active pharmaceutical ingredients based on their physical and molecular properties.</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a:solidFill>
                            <a:srgbClr val="1155CC"/>
                          </a:solidFill>
                          <a:effectLst/>
                          <a:hlinkClick r:id="rId12"/>
                        </a:rPr>
                        <a:t>https://github.com/orgs/Chenyi-Mao/dashboard</a:t>
                      </a:r>
                      <a:endParaRPr lang="en-US" sz="1400" u="sng">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17125935"/>
                  </a:ext>
                </a:extLst>
              </a:tr>
              <a:tr h="213508">
                <a:tc>
                  <a:txBody>
                    <a:bodyPr/>
                    <a:lstStyle/>
                    <a:p>
                      <a:pPr algn="ctr" rtl="0" fontAlgn="b"/>
                      <a:r>
                        <a:rPr lang="en-US" sz="1000">
                          <a:effectLst/>
                        </a:rPr>
                        <a:t>predicting polymers based on raman data</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13"/>
                        </a:rPr>
                        <a:t>https://github.com/nsuzuki97/Spicy-Raman</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56428445"/>
                  </a:ext>
                </a:extLst>
              </a:tr>
              <a:tr h="512974">
                <a:tc>
                  <a:txBody>
                    <a:bodyPr/>
                    <a:lstStyle/>
                    <a:p>
                      <a:pPr algn="ctr" rtl="0" fontAlgn="b"/>
                      <a:r>
                        <a:rPr lang="en-US" sz="1000" dirty="0">
                          <a:effectLst/>
                        </a:rPr>
                        <a:t>Green technology investment and policy consulting software to help individuals and local officials/candidates plan for a more sustainable future.</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14"/>
                        </a:rPr>
                        <a:t>https://github.com/awoodwa/PlanIt.git</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45631402"/>
                  </a:ext>
                </a:extLst>
              </a:tr>
              <a:tr h="213508">
                <a:tc>
                  <a:txBody>
                    <a:bodyPr/>
                    <a:lstStyle/>
                    <a:p>
                      <a:pPr algn="ctr" rtl="0" fontAlgn="b"/>
                      <a:r>
                        <a:rPr lang="en-US" sz="1000" dirty="0">
                          <a:effectLst/>
                        </a:rPr>
                        <a:t>XRD Image characterization of metal oxide by CNN</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15"/>
                        </a:rPr>
                        <a:t>https://github.com/X-ray-Dawgz/XRayDawgz</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93789297"/>
                  </a:ext>
                </a:extLst>
              </a:tr>
              <a:tr h="213508">
                <a:tc>
                  <a:txBody>
                    <a:bodyPr/>
                    <a:lstStyle/>
                    <a:p>
                      <a:pPr algn="ctr" rtl="0" fontAlgn="b"/>
                      <a:r>
                        <a:rPr lang="en-US" sz="1000" dirty="0">
                          <a:effectLst/>
                        </a:rPr>
                        <a:t>MHC-peptide binding prediction</a:t>
                      </a: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u="sng" dirty="0">
                          <a:solidFill>
                            <a:srgbClr val="1155CC"/>
                          </a:solidFill>
                          <a:effectLst/>
                          <a:hlinkClick r:id="rId16"/>
                        </a:rPr>
                        <a:t>https://github.com/UWDIRECT/HyperBinding</a:t>
                      </a:r>
                      <a:endParaRPr lang="en-US" sz="1400" u="sng" dirty="0">
                        <a:solidFill>
                          <a:srgbClr val="1155CC"/>
                        </a:solidFill>
                        <a:effectLst/>
                      </a:endParaRPr>
                    </a:p>
                  </a:txBody>
                  <a:tcPr marL="10398" marR="10398" marT="6932" marB="693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38296865"/>
                  </a:ext>
                </a:extLst>
              </a:tr>
            </a:tbl>
          </a:graphicData>
        </a:graphic>
      </p:graphicFrame>
    </p:spTree>
    <p:extLst>
      <p:ext uri="{BB962C8B-B14F-4D97-AF65-F5344CB8AC3E}">
        <p14:creationId xmlns:p14="http://schemas.microsoft.com/office/powerpoint/2010/main" val="1100680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solidFill>
                  <a:srgbClr val="FF0000"/>
                </a:solidFill>
                <a:latin typeface="Calibri"/>
                <a:cs typeface="Calibri"/>
              </a:rPr>
              <a:t>Data</a:t>
            </a:r>
            <a:r>
              <a:rPr sz="2400" spc="-10" dirty="0">
                <a:solidFill>
                  <a:srgbClr val="FF0000"/>
                </a:solidFill>
                <a:latin typeface="Calibri"/>
                <a:cs typeface="Calibri"/>
              </a:rPr>
              <a:t> management</a:t>
            </a:r>
            <a:endParaRPr sz="2400" dirty="0">
              <a:solidFill>
                <a:srgbClr val="FF0000"/>
              </a:solidFill>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10" y="464312"/>
            <a:ext cx="4224020" cy="695960"/>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7964170" cy="5292474"/>
          </a:xfrm>
          <a:prstGeom prst="rect">
            <a:avLst/>
          </a:prstGeom>
        </p:spPr>
        <p:txBody>
          <a:bodyPr vert="horz" wrap="square" lIns="0" tIns="113030" rIns="0" bIns="0" rtlCol="0">
            <a:spAutoFit/>
          </a:bodyPr>
          <a:lstStyle/>
          <a:p>
            <a:pPr marL="812800" indent="-342900">
              <a:lnSpc>
                <a:spcPct val="100000"/>
              </a:lnSpc>
              <a:spcBef>
                <a:spcPts val="890"/>
              </a:spcBef>
              <a:buFont typeface="Arial"/>
              <a:buChar char="•"/>
              <a:tabLst>
                <a:tab pos="812165" algn="l"/>
                <a:tab pos="812800" algn="l"/>
              </a:tabLst>
            </a:pPr>
            <a:r>
              <a:rPr sz="3200" spc="-20" dirty="0">
                <a:latin typeface="Calibri"/>
                <a:cs typeface="Calibri"/>
              </a:rPr>
              <a:t>Data</a:t>
            </a:r>
            <a:r>
              <a:rPr sz="3200" spc="-5" dirty="0">
                <a:latin typeface="Calibri"/>
                <a:cs typeface="Calibri"/>
              </a:rPr>
              <a:t> </a:t>
            </a:r>
            <a:r>
              <a:rPr sz="3200" spc="-10" dirty="0">
                <a:latin typeface="Calibri"/>
                <a:cs typeface="Calibri"/>
              </a:rPr>
              <a:t>management</a:t>
            </a:r>
            <a:endParaRPr sz="3200" dirty="0">
              <a:latin typeface="Calibri"/>
              <a:cs typeface="Calibri"/>
            </a:endParaRPr>
          </a:p>
          <a:p>
            <a:pPr marL="1212850" lvl="1" indent="-285750">
              <a:lnSpc>
                <a:spcPct val="100000"/>
              </a:lnSpc>
              <a:spcBef>
                <a:spcPts val="695"/>
              </a:spcBef>
              <a:buFont typeface="Arial"/>
              <a:buChar char="–"/>
              <a:tabLst>
                <a:tab pos="1212850" algn="l"/>
              </a:tabLst>
            </a:pPr>
            <a:r>
              <a:rPr sz="2800" spc="-50" dirty="0">
                <a:latin typeface="Calibri"/>
                <a:cs typeface="Calibri"/>
              </a:rPr>
              <a:t>You’ve </a:t>
            </a:r>
            <a:r>
              <a:rPr sz="2800" spc="-10" dirty="0">
                <a:latin typeface="Calibri"/>
                <a:cs typeface="Calibri"/>
              </a:rPr>
              <a:t>got </a:t>
            </a:r>
            <a:r>
              <a:rPr sz="2800" spc="-5" dirty="0">
                <a:latin typeface="Calibri"/>
                <a:cs typeface="Calibri"/>
              </a:rPr>
              <a:t>lots of </a:t>
            </a:r>
            <a:r>
              <a:rPr sz="2800" spc="-15" dirty="0">
                <a:latin typeface="Calibri"/>
                <a:cs typeface="Calibri"/>
              </a:rPr>
              <a:t>data, </a:t>
            </a:r>
            <a:r>
              <a:rPr sz="2800" spc="-5" dirty="0">
                <a:latin typeface="Calibri"/>
                <a:cs typeface="Calibri"/>
              </a:rPr>
              <a:t>how </a:t>
            </a:r>
            <a:r>
              <a:rPr sz="2800" dirty="0">
                <a:latin typeface="Calibri"/>
                <a:cs typeface="Calibri"/>
              </a:rPr>
              <a:t>do </a:t>
            </a:r>
            <a:r>
              <a:rPr sz="2800" spc="-15" dirty="0">
                <a:latin typeface="Calibri"/>
                <a:cs typeface="Calibri"/>
              </a:rPr>
              <a:t>you </a:t>
            </a:r>
            <a:r>
              <a:rPr sz="2800" spc="-10" dirty="0">
                <a:latin typeface="Calibri"/>
                <a:cs typeface="Calibri"/>
              </a:rPr>
              <a:t>manage</a:t>
            </a:r>
            <a:r>
              <a:rPr sz="2800" spc="50" dirty="0">
                <a:latin typeface="Calibri"/>
                <a:cs typeface="Calibri"/>
              </a:rPr>
              <a:t> </a:t>
            </a:r>
            <a:r>
              <a:rPr sz="2800" spc="-5" dirty="0">
                <a:latin typeface="Calibri"/>
                <a:cs typeface="Calibri"/>
              </a:rPr>
              <a:t>it?</a:t>
            </a:r>
            <a:endParaRPr sz="2800" dirty="0">
              <a:latin typeface="Calibri"/>
              <a:cs typeface="Calibri"/>
            </a:endParaRPr>
          </a:p>
          <a:p>
            <a:pPr marL="1612900" lvl="2" indent="-228600">
              <a:lnSpc>
                <a:spcPct val="100000"/>
              </a:lnSpc>
              <a:spcBef>
                <a:spcPts val="605"/>
              </a:spcBef>
              <a:buFont typeface="Arial"/>
              <a:buChar char="•"/>
              <a:tabLst>
                <a:tab pos="1612900" algn="l"/>
              </a:tabLst>
            </a:pPr>
            <a:r>
              <a:rPr sz="2400" spc="-5" dirty="0">
                <a:latin typeface="Calibri"/>
                <a:cs typeface="Calibri"/>
              </a:rPr>
              <a:t>Not about lab </a:t>
            </a:r>
            <a:r>
              <a:rPr sz="2400" spc="-10" dirty="0">
                <a:latin typeface="Calibri"/>
                <a:cs typeface="Calibri"/>
              </a:rPr>
              <a:t>notebooks</a:t>
            </a:r>
            <a:r>
              <a:rPr sz="2400" spc="-35" dirty="0">
                <a:latin typeface="Calibri"/>
                <a:cs typeface="Calibri"/>
              </a:rPr>
              <a:t> </a:t>
            </a:r>
            <a:r>
              <a:rPr sz="2400" spc="-15" dirty="0">
                <a:latin typeface="Calibri"/>
                <a:cs typeface="Calibri"/>
              </a:rPr>
              <a:t>anymore!</a:t>
            </a:r>
            <a:endParaRPr sz="2400" dirty="0">
              <a:latin typeface="Calibri"/>
              <a:cs typeface="Calibri"/>
            </a:endParaRPr>
          </a:p>
          <a:p>
            <a:pPr marL="1212850" lvl="1" indent="-285750">
              <a:lnSpc>
                <a:spcPct val="100000"/>
              </a:lnSpc>
              <a:spcBef>
                <a:spcPts val="655"/>
              </a:spcBef>
              <a:buFont typeface="Arial"/>
              <a:buChar char="–"/>
              <a:tabLst>
                <a:tab pos="1212850" algn="l"/>
              </a:tabLst>
            </a:pPr>
            <a:r>
              <a:rPr sz="2800" spc="-10" dirty="0">
                <a:latin typeface="Calibri"/>
                <a:cs typeface="Calibri"/>
              </a:rPr>
              <a:t>Databases</a:t>
            </a:r>
            <a:endParaRPr sz="2800" dirty="0">
              <a:latin typeface="Calibri"/>
              <a:cs typeface="Calibri"/>
            </a:endParaRPr>
          </a:p>
          <a:p>
            <a:pPr marL="1612900" lvl="2" indent="-228600">
              <a:lnSpc>
                <a:spcPct val="100000"/>
              </a:lnSpc>
              <a:spcBef>
                <a:spcPts val="575"/>
              </a:spcBef>
              <a:buFont typeface="Arial"/>
              <a:buChar char="•"/>
              <a:tabLst>
                <a:tab pos="1612900" algn="l"/>
              </a:tabLst>
            </a:pPr>
            <a:r>
              <a:rPr sz="2400" spc="-10" dirty="0">
                <a:latin typeface="Calibri"/>
                <a:cs typeface="Calibri"/>
              </a:rPr>
              <a:t>Structure </a:t>
            </a:r>
            <a:r>
              <a:rPr sz="2400" dirty="0">
                <a:latin typeface="Calibri"/>
                <a:cs typeface="Calibri"/>
              </a:rPr>
              <a:t>and </a:t>
            </a:r>
            <a:r>
              <a:rPr sz="2400" spc="-20" dirty="0">
                <a:latin typeface="Calibri"/>
                <a:cs typeface="Calibri"/>
              </a:rPr>
              <a:t>store </a:t>
            </a:r>
            <a:r>
              <a:rPr sz="2400" spc="-15" dirty="0">
                <a:latin typeface="Calibri"/>
                <a:cs typeface="Calibri"/>
              </a:rPr>
              <a:t>large, </a:t>
            </a:r>
            <a:r>
              <a:rPr sz="2400" spc="-10" dirty="0">
                <a:latin typeface="Calibri"/>
                <a:cs typeface="Calibri"/>
              </a:rPr>
              <a:t>heterogeneous</a:t>
            </a:r>
            <a:r>
              <a:rPr sz="2400" spc="15" dirty="0">
                <a:latin typeface="Calibri"/>
                <a:cs typeface="Calibri"/>
              </a:rPr>
              <a:t> </a:t>
            </a:r>
            <a:r>
              <a:rPr sz="2400" spc="-15" dirty="0">
                <a:latin typeface="Calibri"/>
                <a:cs typeface="Calibri"/>
              </a:rPr>
              <a:t>data</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5" dirty="0">
                <a:latin typeface="Calibri"/>
                <a:cs typeface="Calibri"/>
              </a:rPr>
              <a:t>Slice, subset, </a:t>
            </a:r>
            <a:r>
              <a:rPr sz="2400" dirty="0">
                <a:latin typeface="Calibri"/>
                <a:cs typeface="Calibri"/>
              </a:rPr>
              <a:t>and </a:t>
            </a:r>
            <a:r>
              <a:rPr sz="2400" spc="-10" dirty="0">
                <a:latin typeface="Calibri"/>
                <a:cs typeface="Calibri"/>
              </a:rPr>
              <a:t>retrieve </a:t>
            </a:r>
            <a:r>
              <a:rPr sz="2400" spc="-5" dirty="0">
                <a:latin typeface="Calibri"/>
                <a:cs typeface="Calibri"/>
              </a:rPr>
              <a:t>it</a:t>
            </a:r>
            <a:r>
              <a:rPr sz="2400" spc="-15" dirty="0">
                <a:latin typeface="Calibri"/>
                <a:cs typeface="Calibri"/>
              </a:rPr>
              <a:t> </a:t>
            </a:r>
            <a:r>
              <a:rPr sz="2400" spc="-10" dirty="0">
                <a:latin typeface="Calibri"/>
                <a:cs typeface="Calibri"/>
              </a:rPr>
              <a:t>efficiently</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40" dirty="0">
                <a:latin typeface="Calibri"/>
                <a:cs typeface="Calibri"/>
              </a:rPr>
              <a:t>Track </a:t>
            </a:r>
            <a:r>
              <a:rPr sz="2400" spc="-10" dirty="0">
                <a:latin typeface="Calibri"/>
                <a:cs typeface="Calibri"/>
              </a:rPr>
              <a:t>provenance </a:t>
            </a:r>
            <a:r>
              <a:rPr sz="2400" dirty="0">
                <a:latin typeface="Calibri"/>
                <a:cs typeface="Calibri"/>
              </a:rPr>
              <a:t>and </a:t>
            </a:r>
            <a:r>
              <a:rPr sz="2400" spc="-15" dirty="0">
                <a:latin typeface="Calibri"/>
                <a:cs typeface="Calibri"/>
              </a:rPr>
              <a:t>metadata </a:t>
            </a:r>
            <a:r>
              <a:rPr sz="2400" spc="-5" dirty="0">
                <a:latin typeface="Calibri"/>
                <a:cs typeface="Calibri"/>
              </a:rPr>
              <a:t>of </a:t>
            </a:r>
            <a:r>
              <a:rPr sz="2400" spc="-10" dirty="0">
                <a:latin typeface="Calibri"/>
                <a:cs typeface="Calibri"/>
              </a:rPr>
              <a:t>your</a:t>
            </a:r>
            <a:r>
              <a:rPr sz="2400" spc="25" dirty="0">
                <a:latin typeface="Calibri"/>
                <a:cs typeface="Calibri"/>
              </a:rPr>
              <a:t> </a:t>
            </a:r>
            <a:r>
              <a:rPr sz="2400" spc="-15" dirty="0">
                <a:latin typeface="Calibri"/>
                <a:cs typeface="Calibri"/>
              </a:rPr>
              <a:t>data</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10" dirty="0">
                <a:latin typeface="Calibri"/>
                <a:cs typeface="Calibri"/>
              </a:rPr>
              <a:t>Relational</a:t>
            </a:r>
            <a:r>
              <a:rPr sz="2400" spc="-15" dirty="0">
                <a:latin typeface="Calibri"/>
                <a:cs typeface="Calibri"/>
              </a:rPr>
              <a:t> </a:t>
            </a:r>
            <a:r>
              <a:rPr sz="2400" spc="-10" dirty="0">
                <a:latin typeface="Calibri"/>
                <a:cs typeface="Calibri"/>
              </a:rPr>
              <a:t>databases</a:t>
            </a:r>
            <a:endParaRPr sz="2400" dirty="0">
              <a:latin typeface="Calibri"/>
              <a:cs typeface="Calibri"/>
            </a:endParaRPr>
          </a:p>
          <a:p>
            <a:pPr marL="1612900" lvl="2" indent="-228600">
              <a:lnSpc>
                <a:spcPct val="100000"/>
              </a:lnSpc>
              <a:spcBef>
                <a:spcPts val="555"/>
              </a:spcBef>
              <a:buFont typeface="Arial"/>
              <a:buChar char="•"/>
              <a:tabLst>
                <a:tab pos="1612900" algn="l"/>
              </a:tabLst>
            </a:pPr>
            <a:r>
              <a:rPr sz="2400" spc="-10" dirty="0">
                <a:latin typeface="Calibri"/>
                <a:cs typeface="Calibri"/>
              </a:rPr>
              <a:t>Structured </a:t>
            </a:r>
            <a:r>
              <a:rPr sz="2400" dirty="0">
                <a:latin typeface="Calibri"/>
                <a:cs typeface="Calibri"/>
              </a:rPr>
              <a:t>Query </a:t>
            </a:r>
            <a:r>
              <a:rPr sz="2400" spc="-5" dirty="0">
                <a:latin typeface="Calibri"/>
                <a:cs typeface="Calibri"/>
              </a:rPr>
              <a:t>Language (SQL)</a:t>
            </a:r>
            <a:endParaRPr lang="en-US" sz="2400" spc="-5" dirty="0">
              <a:latin typeface="Calibri"/>
              <a:cs typeface="Calibri"/>
            </a:endParaRPr>
          </a:p>
          <a:p>
            <a:pPr marL="1212850" lvl="1" indent="-285750">
              <a:spcBef>
                <a:spcPts val="655"/>
              </a:spcBef>
              <a:buFont typeface="Arial"/>
              <a:buChar char="–"/>
              <a:tabLst>
                <a:tab pos="1212850" algn="l"/>
              </a:tabLst>
            </a:pPr>
            <a:r>
              <a:rPr lang="en-US" sz="2800" spc="-10" dirty="0">
                <a:latin typeface="Calibri"/>
                <a:cs typeface="Calibri"/>
              </a:rPr>
              <a:t>Scalable data processing systems</a:t>
            </a:r>
          </a:p>
          <a:p>
            <a:pPr marL="1155700" lvl="1" indent="-228600">
              <a:spcBef>
                <a:spcPts val="555"/>
              </a:spcBef>
              <a:buFont typeface="Arial"/>
              <a:buChar char="•"/>
              <a:tabLst>
                <a:tab pos="1612900" algn="l"/>
              </a:tabLst>
            </a:pPr>
            <a:endParaRPr lang="en-US" sz="2400" spc="-5" dirty="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solidFill>
                  <a:srgbClr val="FF0000"/>
                </a:solidFill>
                <a:latin typeface="Calibri"/>
                <a:cs typeface="Calibri"/>
              </a:rPr>
              <a:t>Machine learning</a:t>
            </a:r>
            <a:endParaRPr sz="2400" dirty="0">
              <a:solidFill>
                <a:srgbClr val="FF0000"/>
              </a:solidFill>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4269001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838440" cy="11290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dirty="0">
              <a:latin typeface="Calibri"/>
              <a:cs typeface="Calibri"/>
            </a:endParaRPr>
          </a:p>
          <a:p>
            <a:pPr marL="469900">
              <a:lnSpc>
                <a:spcPct val="100000"/>
              </a:lnSpc>
              <a:spcBef>
                <a:spcPts val="695"/>
              </a:spcBef>
            </a:pPr>
            <a:r>
              <a:rPr sz="2800" dirty="0">
                <a:latin typeface="Arial"/>
                <a:cs typeface="Arial"/>
              </a:rPr>
              <a:t>– </a:t>
            </a:r>
            <a:r>
              <a:rPr sz="2800" spc="-10" dirty="0">
                <a:latin typeface="Calibri"/>
                <a:cs typeface="Calibri"/>
              </a:rPr>
              <a:t>Predict </a:t>
            </a:r>
            <a:r>
              <a:rPr sz="2800" dirty="0">
                <a:latin typeface="Calibri"/>
                <a:cs typeface="Calibri"/>
              </a:rPr>
              <a:t>a </a:t>
            </a:r>
            <a:r>
              <a:rPr sz="2800" spc="-5" dirty="0">
                <a:latin typeface="Calibri"/>
                <a:cs typeface="Calibri"/>
              </a:rPr>
              <a:t>numerical </a:t>
            </a:r>
            <a:r>
              <a:rPr sz="2800" spc="-10" dirty="0">
                <a:latin typeface="Calibri"/>
                <a:cs typeface="Calibri"/>
              </a:rPr>
              <a:t>response </a:t>
            </a:r>
            <a:r>
              <a:rPr sz="2800" spc="-15" dirty="0">
                <a:latin typeface="Calibri"/>
                <a:cs typeface="Calibri"/>
              </a:rPr>
              <a:t>from </a:t>
            </a:r>
            <a:r>
              <a:rPr sz="2800" spc="-5" dirty="0">
                <a:latin typeface="Calibri"/>
                <a:cs typeface="Calibri"/>
              </a:rPr>
              <a:t>input</a:t>
            </a:r>
            <a:r>
              <a:rPr sz="2800" spc="-55" dirty="0">
                <a:latin typeface="Calibri"/>
                <a:cs typeface="Calibri"/>
              </a:rPr>
              <a:t> </a:t>
            </a:r>
            <a:r>
              <a:rPr sz="2800" spc="-20" dirty="0">
                <a:latin typeface="Calibri"/>
                <a:cs typeface="Calibri"/>
              </a:rPr>
              <a:t>features</a:t>
            </a:r>
            <a:endParaRPr sz="280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784465" cy="1556385"/>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755650" marR="5080" indent="-285750">
              <a:lnSpc>
                <a:spcPct val="100000"/>
              </a:lnSpc>
              <a:spcBef>
                <a:spcPts val="695"/>
              </a:spcBef>
            </a:pPr>
            <a:r>
              <a:rPr sz="2800" dirty="0">
                <a:latin typeface="Arial"/>
                <a:cs typeface="Arial"/>
              </a:rPr>
              <a:t>– </a:t>
            </a:r>
            <a:r>
              <a:rPr sz="2800" dirty="0">
                <a:latin typeface="Calibri"/>
                <a:cs typeface="Calibri"/>
              </a:rPr>
              <a:t>E.g. </a:t>
            </a:r>
            <a:r>
              <a:rPr sz="2800" spc="-10" dirty="0">
                <a:latin typeface="Calibri"/>
                <a:cs typeface="Calibri"/>
              </a:rPr>
              <a:t>predict </a:t>
            </a:r>
            <a:r>
              <a:rPr sz="2800" spc="-5" dirty="0">
                <a:latin typeface="Calibri"/>
                <a:cs typeface="Calibri"/>
              </a:rPr>
              <a:t>binding </a:t>
            </a:r>
            <a:r>
              <a:rPr sz="2800" spc="-10" dirty="0">
                <a:latin typeface="Calibri"/>
                <a:cs typeface="Calibri"/>
              </a:rPr>
              <a:t>affinity </a:t>
            </a:r>
            <a:r>
              <a:rPr sz="2800" spc="-5" dirty="0">
                <a:latin typeface="Calibri"/>
                <a:cs typeface="Calibri"/>
              </a:rPr>
              <a:t>of small molecules </a:t>
            </a:r>
            <a:r>
              <a:rPr sz="2800" spc="-15" dirty="0">
                <a:latin typeface="Calibri"/>
                <a:cs typeface="Calibri"/>
              </a:rPr>
              <a:t>to  </a:t>
            </a:r>
            <a:r>
              <a:rPr sz="2800" spc="-10" dirty="0">
                <a:latin typeface="Calibri"/>
                <a:cs typeface="Calibri"/>
              </a:rPr>
              <a:t>cancer </a:t>
            </a:r>
            <a:r>
              <a:rPr sz="2800" spc="-5" dirty="0">
                <a:latin typeface="Calibri"/>
                <a:cs typeface="Calibri"/>
              </a:rPr>
              <a:t>drug</a:t>
            </a:r>
            <a:r>
              <a:rPr sz="2800" spc="0" dirty="0">
                <a:latin typeface="Calibri"/>
                <a:cs typeface="Calibri"/>
              </a:rPr>
              <a:t> </a:t>
            </a:r>
            <a:r>
              <a:rPr sz="2800" spc="-25" dirty="0">
                <a:latin typeface="Calibri"/>
                <a:cs typeface="Calibri"/>
              </a:rPr>
              <a:t>target</a:t>
            </a:r>
            <a:endParaRPr sz="2800">
              <a:latin typeface="Calibri"/>
              <a:cs typeface="Calibri"/>
            </a:endParaRPr>
          </a:p>
        </p:txBody>
      </p:sp>
      <p:sp>
        <p:nvSpPr>
          <p:cNvPr id="5" name="object 5"/>
          <p:cNvSpPr/>
          <p:nvPr/>
        </p:nvSpPr>
        <p:spPr>
          <a:xfrm>
            <a:off x="6246652" y="5056001"/>
            <a:ext cx="1085088" cy="144475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7" name="object 7"/>
          <p:cNvSpPr/>
          <p:nvPr/>
        </p:nvSpPr>
        <p:spPr>
          <a:xfrm>
            <a:off x="7634836" y="5168482"/>
            <a:ext cx="1332270" cy="133227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60020" y="4051316"/>
            <a:ext cx="5633720" cy="22174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Database </a:t>
            </a:r>
            <a:r>
              <a:rPr sz="1800" dirty="0">
                <a:latin typeface="Calibri"/>
                <a:cs typeface="Calibri"/>
              </a:rPr>
              <a:t>of 400,000 </a:t>
            </a:r>
            <a:r>
              <a:rPr sz="1800" spc="-5" dirty="0">
                <a:latin typeface="Calibri"/>
                <a:cs typeface="Calibri"/>
              </a:rPr>
              <a:t>drug </a:t>
            </a:r>
            <a:r>
              <a:rPr sz="1800" spc="-20" dirty="0">
                <a:latin typeface="Calibri"/>
                <a:cs typeface="Calibri"/>
              </a:rPr>
              <a:t>like</a:t>
            </a:r>
            <a:r>
              <a:rPr sz="1800" spc="40" dirty="0">
                <a:latin typeface="Calibri"/>
                <a:cs typeface="Calibri"/>
              </a:rPr>
              <a:t> </a:t>
            </a:r>
            <a:r>
              <a:rPr sz="1800" spc="-5" dirty="0">
                <a:latin typeface="Calibri"/>
                <a:cs typeface="Calibri"/>
              </a:rPr>
              <a:t>molecules</a:t>
            </a:r>
            <a:endParaRPr sz="1800" dirty="0">
              <a:latin typeface="Calibri"/>
              <a:cs typeface="Calibri"/>
            </a:endParaRPr>
          </a:p>
          <a:p>
            <a:pPr>
              <a:lnSpc>
                <a:spcPct val="100000"/>
              </a:lnSpc>
              <a:spcBef>
                <a:spcPts val="10"/>
              </a:spcBef>
            </a:pPr>
            <a:endParaRPr sz="1850" dirty="0">
              <a:latin typeface="Times New Roman"/>
              <a:cs typeface="Times New Roman"/>
            </a:endParaRPr>
          </a:p>
          <a:p>
            <a:pPr marL="12700">
              <a:lnSpc>
                <a:spcPct val="100000"/>
              </a:lnSpc>
            </a:pPr>
            <a:r>
              <a:rPr sz="1800" spc="-5" dirty="0">
                <a:latin typeface="Calibri"/>
                <a:cs typeface="Calibri"/>
              </a:rPr>
              <a:t>Experimental inhibition activities </a:t>
            </a:r>
            <a:r>
              <a:rPr sz="1800" spc="-10" dirty="0">
                <a:latin typeface="Calibri"/>
                <a:cs typeface="Calibri"/>
              </a:rPr>
              <a:t>against </a:t>
            </a:r>
            <a:r>
              <a:rPr sz="1800" spc="-5" dirty="0">
                <a:latin typeface="Calibri"/>
                <a:cs typeface="Calibri"/>
              </a:rPr>
              <a:t>cancer drug</a:t>
            </a:r>
            <a:r>
              <a:rPr sz="1800" spc="50" dirty="0">
                <a:latin typeface="Calibri"/>
                <a:cs typeface="Calibri"/>
              </a:rPr>
              <a:t> </a:t>
            </a:r>
            <a:r>
              <a:rPr sz="1800" spc="-15" dirty="0">
                <a:latin typeface="Calibri"/>
                <a:cs typeface="Calibri"/>
              </a:rPr>
              <a:t>target</a:t>
            </a:r>
            <a:endParaRPr sz="1800" dirty="0">
              <a:latin typeface="Calibri"/>
              <a:cs typeface="Calibri"/>
            </a:endParaRPr>
          </a:p>
          <a:p>
            <a:pPr>
              <a:lnSpc>
                <a:spcPct val="100000"/>
              </a:lnSpc>
              <a:spcBef>
                <a:spcPts val="45"/>
              </a:spcBef>
            </a:pPr>
            <a:endParaRPr sz="1850" dirty="0">
              <a:latin typeface="Times New Roman"/>
              <a:cs typeface="Times New Roman"/>
            </a:endParaRPr>
          </a:p>
          <a:p>
            <a:pPr marL="12700" marR="5080">
              <a:lnSpc>
                <a:spcPct val="100000"/>
              </a:lnSpc>
            </a:pPr>
            <a:r>
              <a:rPr sz="1800" spc="-5" dirty="0">
                <a:latin typeface="Calibri"/>
                <a:cs typeface="Calibri"/>
              </a:rPr>
              <a:t>Build </a:t>
            </a:r>
            <a:r>
              <a:rPr sz="1800" dirty="0">
                <a:latin typeface="Calibri"/>
                <a:cs typeface="Calibri"/>
              </a:rPr>
              <a:t>a </a:t>
            </a:r>
            <a:r>
              <a:rPr sz="1800" spc="-10" dirty="0">
                <a:latin typeface="Calibri"/>
                <a:cs typeface="Calibri"/>
              </a:rPr>
              <a:t>regression </a:t>
            </a:r>
            <a:r>
              <a:rPr sz="1800" spc="-5" dirty="0">
                <a:latin typeface="Calibri"/>
                <a:cs typeface="Calibri"/>
              </a:rPr>
              <a:t>model that </a:t>
            </a:r>
            <a:r>
              <a:rPr sz="1800" spc="-10" dirty="0">
                <a:latin typeface="Calibri"/>
                <a:cs typeface="Calibri"/>
              </a:rPr>
              <a:t>relates </a:t>
            </a:r>
            <a:r>
              <a:rPr sz="1800" spc="-5" dirty="0">
                <a:latin typeface="Calibri"/>
                <a:cs typeface="Calibri"/>
              </a:rPr>
              <a:t>molecular </a:t>
            </a:r>
            <a:r>
              <a:rPr sz="1800" spc="-15" dirty="0">
                <a:latin typeface="Calibri"/>
                <a:cs typeface="Calibri"/>
              </a:rPr>
              <a:t>features </a:t>
            </a:r>
            <a:r>
              <a:rPr sz="1800" spc="-10" dirty="0">
                <a:latin typeface="Calibri"/>
                <a:cs typeface="Calibri"/>
              </a:rPr>
              <a:t>to </a:t>
            </a:r>
            <a:r>
              <a:rPr sz="1800" dirty="0">
                <a:latin typeface="Calibri"/>
                <a:cs typeface="Calibri"/>
              </a:rPr>
              <a:t>a  </a:t>
            </a:r>
            <a:r>
              <a:rPr sz="1800" spc="-5" dirty="0">
                <a:latin typeface="Calibri"/>
                <a:cs typeface="Calibri"/>
              </a:rPr>
              <a:t>numerical </a:t>
            </a:r>
            <a:r>
              <a:rPr sz="1800" spc="-10" dirty="0">
                <a:latin typeface="Calibri"/>
                <a:cs typeface="Calibri"/>
              </a:rPr>
              <a:t>measure </a:t>
            </a:r>
            <a:r>
              <a:rPr sz="1800" dirty="0">
                <a:latin typeface="Calibri"/>
                <a:cs typeface="Calibri"/>
              </a:rPr>
              <a:t>of </a:t>
            </a:r>
            <a:r>
              <a:rPr sz="1800" spc="-5" dirty="0">
                <a:latin typeface="Calibri"/>
                <a:cs typeface="Calibri"/>
              </a:rPr>
              <a:t>inhibition, dissociation </a:t>
            </a:r>
            <a:r>
              <a:rPr sz="1800" spc="-10" dirty="0">
                <a:latin typeface="Calibri"/>
                <a:cs typeface="Calibri"/>
              </a:rPr>
              <a:t>constant</a:t>
            </a:r>
            <a:r>
              <a:rPr sz="1800" spc="50" dirty="0">
                <a:latin typeface="Calibri"/>
                <a:cs typeface="Calibri"/>
              </a:rPr>
              <a:t> </a:t>
            </a:r>
            <a:r>
              <a:rPr sz="1800" spc="-10" dirty="0">
                <a:latin typeface="Calibri"/>
                <a:cs typeface="Calibri"/>
              </a:rPr>
              <a:t>(Kd)</a:t>
            </a:r>
            <a:endParaRPr sz="1800" dirty="0">
              <a:latin typeface="Calibri"/>
              <a:cs typeface="Calibri"/>
            </a:endParaRPr>
          </a:p>
          <a:p>
            <a:pPr>
              <a:lnSpc>
                <a:spcPct val="100000"/>
              </a:lnSpc>
              <a:spcBef>
                <a:spcPts val="20"/>
              </a:spcBef>
            </a:pPr>
            <a:endParaRPr sz="1850" dirty="0">
              <a:latin typeface="Times New Roman"/>
              <a:cs typeface="Times New Roman"/>
            </a:endParaRPr>
          </a:p>
          <a:p>
            <a:pPr marL="12700">
              <a:lnSpc>
                <a:spcPct val="100000"/>
              </a:lnSpc>
            </a:pPr>
            <a:r>
              <a:rPr sz="1800" spc="-10" dirty="0">
                <a:latin typeface="Calibri"/>
                <a:cs typeface="Calibri"/>
              </a:rPr>
              <a:t>For </a:t>
            </a:r>
            <a:r>
              <a:rPr sz="1800" dirty="0">
                <a:latin typeface="Calibri"/>
                <a:cs typeface="Calibri"/>
              </a:rPr>
              <a:t>a </a:t>
            </a:r>
            <a:r>
              <a:rPr sz="1800" spc="-5" dirty="0">
                <a:latin typeface="Calibri"/>
                <a:cs typeface="Calibri"/>
              </a:rPr>
              <a:t>new small molecule, predict the</a:t>
            </a:r>
            <a:r>
              <a:rPr sz="1800" spc="50" dirty="0">
                <a:latin typeface="Calibri"/>
                <a:cs typeface="Calibri"/>
              </a:rPr>
              <a:t> </a:t>
            </a:r>
            <a:r>
              <a:rPr sz="1800" spc="-5" dirty="0">
                <a:latin typeface="Calibri"/>
                <a:cs typeface="Calibri"/>
              </a:rPr>
              <a:t>Kd?</a:t>
            </a:r>
            <a:r>
              <a:rPr sz="1800" spc="-7" baseline="25462" dirty="0">
                <a:latin typeface="Calibri"/>
                <a:cs typeface="Calibri"/>
              </a:rPr>
              <a:t>1,2</a:t>
            </a:r>
            <a:endParaRPr sz="1800" baseline="25462" dirty="0">
              <a:latin typeface="Calibri"/>
              <a:cs typeface="Calibri"/>
            </a:endParaRPr>
          </a:p>
        </p:txBody>
      </p:sp>
      <p:sp>
        <p:nvSpPr>
          <p:cNvPr id="9" name="object 9"/>
          <p:cNvSpPr/>
          <p:nvPr/>
        </p:nvSpPr>
        <p:spPr>
          <a:xfrm>
            <a:off x="4483636" y="3041696"/>
            <a:ext cx="1544236" cy="102481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266123" y="2983812"/>
            <a:ext cx="1627773" cy="104975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5985513" y="3201598"/>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2" name="object 12"/>
          <p:cNvSpPr txBox="1"/>
          <p:nvPr/>
        </p:nvSpPr>
        <p:spPr>
          <a:xfrm>
            <a:off x="8041636" y="3157739"/>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3" name="object 13"/>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6943725" cy="1556385"/>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755650" marR="5080" indent="-285750">
              <a:lnSpc>
                <a:spcPct val="100000"/>
              </a:lnSpc>
              <a:spcBef>
                <a:spcPts val="695"/>
              </a:spcBef>
            </a:pPr>
            <a:r>
              <a:rPr sz="2800" dirty="0">
                <a:latin typeface="Arial"/>
                <a:cs typeface="Arial"/>
              </a:rPr>
              <a:t>– </a:t>
            </a:r>
            <a:r>
              <a:rPr sz="2800" spc="-10" dirty="0">
                <a:latin typeface="Calibri"/>
                <a:cs typeface="Calibri"/>
              </a:rPr>
              <a:t>Predict </a:t>
            </a:r>
            <a:r>
              <a:rPr sz="2800" spc="-5" dirty="0">
                <a:latin typeface="Calibri"/>
                <a:cs typeface="Calibri"/>
              </a:rPr>
              <a:t>molecular </a:t>
            </a:r>
            <a:r>
              <a:rPr sz="2800" spc="-10" dirty="0">
                <a:latin typeface="Calibri"/>
                <a:cs typeface="Calibri"/>
              </a:rPr>
              <a:t>property </a:t>
            </a:r>
            <a:r>
              <a:rPr sz="2800" spc="-5" dirty="0">
                <a:latin typeface="Calibri"/>
                <a:cs typeface="Calibri"/>
              </a:rPr>
              <a:t>or activity </a:t>
            </a:r>
            <a:r>
              <a:rPr sz="2800" spc="-15" dirty="0">
                <a:latin typeface="Calibri"/>
                <a:cs typeface="Calibri"/>
              </a:rPr>
              <a:t>from  </a:t>
            </a:r>
            <a:r>
              <a:rPr sz="2800" spc="-5" dirty="0">
                <a:latin typeface="Calibri"/>
                <a:cs typeface="Calibri"/>
              </a:rPr>
              <a:t>molecular </a:t>
            </a:r>
            <a:r>
              <a:rPr sz="2800" spc="-10" dirty="0">
                <a:latin typeface="Calibri"/>
                <a:cs typeface="Calibri"/>
              </a:rPr>
              <a:t>structure</a:t>
            </a:r>
            <a:endParaRPr sz="2800">
              <a:latin typeface="Calibri"/>
              <a:cs typeface="Calibri"/>
            </a:endParaRPr>
          </a:p>
        </p:txBody>
      </p:sp>
      <p:sp>
        <p:nvSpPr>
          <p:cNvPr id="5" name="object 5"/>
          <p:cNvSpPr txBox="1"/>
          <p:nvPr/>
        </p:nvSpPr>
        <p:spPr>
          <a:xfrm>
            <a:off x="773222" y="4014460"/>
            <a:ext cx="762635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E46C0A"/>
                </a:solidFill>
                <a:latin typeface="Arial"/>
                <a:cs typeface="Arial"/>
              </a:rPr>
              <a:t>Quantitative Structure Property Relationship</a:t>
            </a:r>
            <a:r>
              <a:rPr sz="2400" b="1" spc="15" dirty="0">
                <a:solidFill>
                  <a:srgbClr val="E46C0A"/>
                </a:solidFill>
                <a:latin typeface="Arial"/>
                <a:cs typeface="Arial"/>
              </a:rPr>
              <a:t> </a:t>
            </a:r>
            <a:r>
              <a:rPr sz="2400" b="1" spc="-5" dirty="0">
                <a:solidFill>
                  <a:srgbClr val="E46C0A"/>
                </a:solidFill>
                <a:latin typeface="Arial"/>
                <a:cs typeface="Arial"/>
              </a:rPr>
              <a:t>(QSPR)</a:t>
            </a:r>
            <a:endParaRPr sz="2400" dirty="0">
              <a:latin typeface="Arial"/>
              <a:cs typeface="Arial"/>
            </a:endParaRPr>
          </a:p>
          <a:p>
            <a:pPr>
              <a:lnSpc>
                <a:spcPct val="100000"/>
              </a:lnSpc>
              <a:spcBef>
                <a:spcPts val="10"/>
              </a:spcBef>
            </a:pPr>
            <a:endParaRPr sz="2500" dirty="0">
              <a:latin typeface="Times New Roman"/>
              <a:cs typeface="Times New Roman"/>
            </a:endParaRPr>
          </a:p>
          <a:p>
            <a:pPr marL="12700">
              <a:lnSpc>
                <a:spcPct val="100000"/>
              </a:lnSpc>
            </a:pPr>
            <a:r>
              <a:rPr sz="2400" b="1" spc="-5" dirty="0">
                <a:solidFill>
                  <a:srgbClr val="E46C0A"/>
                </a:solidFill>
                <a:latin typeface="Arial"/>
                <a:cs typeface="Arial"/>
              </a:rPr>
              <a:t>Quantitative Structure Activity Relationship</a:t>
            </a:r>
            <a:r>
              <a:rPr sz="2400" b="1" spc="-85" dirty="0">
                <a:solidFill>
                  <a:srgbClr val="E46C0A"/>
                </a:solidFill>
                <a:latin typeface="Arial"/>
                <a:cs typeface="Arial"/>
              </a:rPr>
              <a:t> </a:t>
            </a:r>
            <a:r>
              <a:rPr sz="2400" b="1" spc="-5" dirty="0">
                <a:solidFill>
                  <a:srgbClr val="E46C0A"/>
                </a:solidFill>
                <a:latin typeface="Arial"/>
                <a:cs typeface="Arial"/>
              </a:rPr>
              <a:t>(QSAR)</a:t>
            </a:r>
            <a:endParaRPr sz="2400" dirty="0">
              <a:latin typeface="Arial"/>
              <a:cs typeface="Arial"/>
            </a:endParaRPr>
          </a:p>
        </p:txBody>
      </p:sp>
      <p:sp>
        <p:nvSpPr>
          <p:cNvPr id="6" name="object 6"/>
          <p:cNvSpPr txBox="1"/>
          <p:nvPr/>
        </p:nvSpPr>
        <p:spPr>
          <a:xfrm>
            <a:off x="1276719" y="6308360"/>
            <a:ext cx="632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https://github.com/BeckResearchLab/small-molecule-design-toolkit</a:t>
            </a:r>
            <a:endParaRPr sz="18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607820"/>
            <a:ext cx="2152650"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5" dirty="0">
                <a:latin typeface="Calibri"/>
                <a:cs typeface="Calibri"/>
              </a:rPr>
              <a:t>Regression</a:t>
            </a:r>
            <a:endParaRPr sz="3200">
              <a:latin typeface="Calibri"/>
              <a:cs typeface="Calibri"/>
            </a:endParaRPr>
          </a:p>
        </p:txBody>
      </p:sp>
      <p:sp>
        <p:nvSpPr>
          <p:cNvPr id="5" name="object 5"/>
          <p:cNvSpPr/>
          <p:nvPr/>
        </p:nvSpPr>
        <p:spPr>
          <a:xfrm>
            <a:off x="1820457"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6" name="object 6"/>
          <p:cNvSpPr/>
          <p:nvPr/>
        </p:nvSpPr>
        <p:spPr>
          <a:xfrm>
            <a:off x="2921073"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7" name="object 7"/>
          <p:cNvSpPr/>
          <p:nvPr/>
        </p:nvSpPr>
        <p:spPr>
          <a:xfrm>
            <a:off x="4021691"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8" name="object 8"/>
          <p:cNvSpPr/>
          <p:nvPr/>
        </p:nvSpPr>
        <p:spPr>
          <a:xfrm>
            <a:off x="5122307"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9" name="object 9"/>
          <p:cNvSpPr/>
          <p:nvPr/>
        </p:nvSpPr>
        <p:spPr>
          <a:xfrm>
            <a:off x="6222925" y="3069281"/>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0" name="object 10"/>
          <p:cNvSpPr/>
          <p:nvPr/>
        </p:nvSpPr>
        <p:spPr>
          <a:xfrm>
            <a:off x="7323541" y="3069281"/>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1" name="object 11"/>
          <p:cNvSpPr/>
          <p:nvPr/>
        </p:nvSpPr>
        <p:spPr>
          <a:xfrm>
            <a:off x="1820457"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2" name="object 12"/>
          <p:cNvSpPr/>
          <p:nvPr/>
        </p:nvSpPr>
        <p:spPr>
          <a:xfrm>
            <a:off x="2921073"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3" name="object 13"/>
          <p:cNvSpPr/>
          <p:nvPr/>
        </p:nvSpPr>
        <p:spPr>
          <a:xfrm>
            <a:off x="4021691"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4" name="object 14"/>
          <p:cNvSpPr/>
          <p:nvPr/>
        </p:nvSpPr>
        <p:spPr>
          <a:xfrm>
            <a:off x="5122307"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5" name="object 15"/>
          <p:cNvSpPr/>
          <p:nvPr/>
        </p:nvSpPr>
        <p:spPr>
          <a:xfrm>
            <a:off x="6222925" y="3393174"/>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6" name="object 16"/>
          <p:cNvSpPr/>
          <p:nvPr/>
        </p:nvSpPr>
        <p:spPr>
          <a:xfrm>
            <a:off x="7323541" y="3393174"/>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7" name="object 17"/>
          <p:cNvSpPr/>
          <p:nvPr/>
        </p:nvSpPr>
        <p:spPr>
          <a:xfrm>
            <a:off x="1820457"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8" name="object 18"/>
          <p:cNvSpPr/>
          <p:nvPr/>
        </p:nvSpPr>
        <p:spPr>
          <a:xfrm>
            <a:off x="2921073"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9" name="object 19"/>
          <p:cNvSpPr/>
          <p:nvPr/>
        </p:nvSpPr>
        <p:spPr>
          <a:xfrm>
            <a:off x="4021691"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0" name="object 20"/>
          <p:cNvSpPr/>
          <p:nvPr/>
        </p:nvSpPr>
        <p:spPr>
          <a:xfrm>
            <a:off x="5122307"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1" name="object 21"/>
          <p:cNvSpPr/>
          <p:nvPr/>
        </p:nvSpPr>
        <p:spPr>
          <a:xfrm>
            <a:off x="6222925" y="3717066"/>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2" name="object 22"/>
          <p:cNvSpPr/>
          <p:nvPr/>
        </p:nvSpPr>
        <p:spPr>
          <a:xfrm>
            <a:off x="7323541" y="3717066"/>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23" name="object 23"/>
          <p:cNvSpPr txBox="1"/>
          <p:nvPr/>
        </p:nvSpPr>
        <p:spPr>
          <a:xfrm>
            <a:off x="3536073" y="1733373"/>
            <a:ext cx="20713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Features </a:t>
            </a:r>
            <a:r>
              <a:rPr sz="1800" dirty="0">
                <a:latin typeface="Calibri"/>
                <a:cs typeface="Calibri"/>
              </a:rPr>
              <a:t>or</a:t>
            </a:r>
            <a:r>
              <a:rPr sz="1800" spc="-35" dirty="0">
                <a:latin typeface="Calibri"/>
                <a:cs typeface="Calibri"/>
              </a:rPr>
              <a:t> </a:t>
            </a:r>
            <a:r>
              <a:rPr sz="1800" spc="-10" dirty="0">
                <a:latin typeface="Calibri"/>
                <a:cs typeface="Calibri"/>
              </a:rPr>
              <a:t>predictors</a:t>
            </a:r>
            <a:endParaRPr sz="1800">
              <a:latin typeface="Calibri"/>
              <a:cs typeface="Calibri"/>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rgbClr val="000000"/>
            </a:solidFill>
          </a:ln>
        </p:spPr>
        <p:txBody>
          <a:bodyPr wrap="square" lIns="0" tIns="0" rIns="0" bIns="0" rtlCol="0"/>
          <a:lstStyle/>
          <a:p>
            <a:endParaRPr/>
          </a:p>
        </p:txBody>
      </p:sp>
      <p:sp>
        <p:nvSpPr>
          <p:cNvPr id="25" name="object 25"/>
          <p:cNvSpPr/>
          <p:nvPr/>
        </p:nvSpPr>
        <p:spPr>
          <a:xfrm>
            <a:off x="7292054" y="2080545"/>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rgbClr val="000000"/>
            </a:solidFill>
          </a:ln>
        </p:spPr>
        <p:txBody>
          <a:bodyPr wrap="square" lIns="0" tIns="0" rIns="0" bIns="0" rtlCol="0"/>
          <a:lstStyle/>
          <a:p>
            <a:endParaRPr/>
          </a:p>
        </p:txBody>
      </p:sp>
      <p:sp>
        <p:nvSpPr>
          <p:cNvPr id="26" name="object 26"/>
          <p:cNvSpPr txBox="1"/>
          <p:nvPr/>
        </p:nvSpPr>
        <p:spPr>
          <a:xfrm>
            <a:off x="7398274" y="1732455"/>
            <a:ext cx="8826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a:t>
            </a:r>
            <a:r>
              <a:rPr sz="1800" dirty="0">
                <a:latin typeface="Calibri"/>
                <a:cs typeface="Calibri"/>
              </a:rPr>
              <a:t>u</a:t>
            </a:r>
            <a:r>
              <a:rPr sz="1800" spc="-25" dirty="0">
                <a:latin typeface="Calibri"/>
                <a:cs typeface="Calibri"/>
              </a:rPr>
              <a:t>t</a:t>
            </a:r>
            <a:r>
              <a:rPr sz="1800" spc="-15" dirty="0">
                <a:latin typeface="Calibri"/>
                <a:cs typeface="Calibri"/>
              </a:rPr>
              <a:t>c</a:t>
            </a:r>
            <a:r>
              <a:rPr sz="1800" dirty="0">
                <a:latin typeface="Calibri"/>
                <a:cs typeface="Calibri"/>
              </a:rPr>
              <a:t>o</a:t>
            </a:r>
            <a:r>
              <a:rPr sz="1800" spc="-5" dirty="0">
                <a:latin typeface="Calibri"/>
                <a:cs typeface="Calibri"/>
              </a:rPr>
              <a:t>m</a:t>
            </a:r>
            <a:r>
              <a:rPr sz="1800" dirty="0">
                <a:latin typeface="Calibri"/>
                <a:cs typeface="Calibri"/>
              </a:rPr>
              <a:t>e</a:t>
            </a:r>
            <a:endParaRPr sz="1800">
              <a:latin typeface="Calibri"/>
              <a:cs typeface="Calibri"/>
            </a:endParaRPr>
          </a:p>
        </p:txBody>
      </p:sp>
      <p:graphicFrame>
        <p:nvGraphicFramePr>
          <p:cNvPr id="27" name="object 27"/>
          <p:cNvGraphicFramePr>
            <a:graphicFrameLocks noGrp="1"/>
          </p:cNvGraphicFramePr>
          <p:nvPr/>
        </p:nvGraphicFramePr>
        <p:xfrm>
          <a:off x="713489" y="2423368"/>
          <a:ext cx="7703181" cy="3879850"/>
        </p:xfrm>
        <a:graphic>
          <a:graphicData uri="http://schemas.openxmlformats.org/drawingml/2006/table">
            <a:tbl>
              <a:tblPr firstRow="1" bandRow="1">
                <a:tableStyleId>{2D5ABB26-0587-4C30-8999-92F81FD0307C}</a:tableStyleId>
              </a:tblPr>
              <a:tblGrid>
                <a:gridCol w="1100455">
                  <a:extLst>
                    <a:ext uri="{9D8B030D-6E8A-4147-A177-3AD203B41FA5}">
                      <a16:colId xmlns:a16="http://schemas.microsoft.com/office/drawing/2014/main" val="20000"/>
                    </a:ext>
                  </a:extLst>
                </a:gridCol>
                <a:gridCol w="1100455">
                  <a:extLst>
                    <a:ext uri="{9D8B030D-6E8A-4147-A177-3AD203B41FA5}">
                      <a16:colId xmlns:a16="http://schemas.microsoft.com/office/drawing/2014/main" val="20001"/>
                    </a:ext>
                  </a:extLst>
                </a:gridCol>
                <a:gridCol w="1100455">
                  <a:extLst>
                    <a:ext uri="{9D8B030D-6E8A-4147-A177-3AD203B41FA5}">
                      <a16:colId xmlns:a16="http://schemas.microsoft.com/office/drawing/2014/main" val="20002"/>
                    </a:ext>
                  </a:extLst>
                </a:gridCol>
                <a:gridCol w="1100454">
                  <a:extLst>
                    <a:ext uri="{9D8B030D-6E8A-4147-A177-3AD203B41FA5}">
                      <a16:colId xmlns:a16="http://schemas.microsoft.com/office/drawing/2014/main" val="20003"/>
                    </a:ext>
                  </a:extLst>
                </a:gridCol>
                <a:gridCol w="1100454">
                  <a:extLst>
                    <a:ext uri="{9D8B030D-6E8A-4147-A177-3AD203B41FA5}">
                      <a16:colId xmlns:a16="http://schemas.microsoft.com/office/drawing/2014/main" val="20004"/>
                    </a:ext>
                  </a:extLst>
                </a:gridCol>
                <a:gridCol w="1100454">
                  <a:extLst>
                    <a:ext uri="{9D8B030D-6E8A-4147-A177-3AD203B41FA5}">
                      <a16:colId xmlns:a16="http://schemas.microsoft.com/office/drawing/2014/main" val="20005"/>
                    </a:ext>
                  </a:extLst>
                </a:gridCol>
                <a:gridCol w="1100454">
                  <a:extLst>
                    <a:ext uri="{9D8B030D-6E8A-4147-A177-3AD203B41FA5}">
                      <a16:colId xmlns:a16="http://schemas.microsoft.com/office/drawing/2014/main" val="20006"/>
                    </a:ext>
                  </a:extLst>
                </a:gridCol>
              </a:tblGrid>
              <a:tr h="639445">
                <a:tc>
                  <a:txBody>
                    <a:bodyPr/>
                    <a:lstStyle/>
                    <a:p>
                      <a:pPr>
                        <a:lnSpc>
                          <a:spcPct val="100000"/>
                        </a:lnSpc>
                        <a:spcBef>
                          <a:spcPts val="15"/>
                        </a:spcBef>
                      </a:pPr>
                      <a:endParaRPr sz="2400">
                        <a:latin typeface="Times New Roman"/>
                        <a:cs typeface="Times New Roman"/>
                      </a:endParaRPr>
                    </a:p>
                    <a:p>
                      <a:pPr marL="116839">
                        <a:lnSpc>
                          <a:spcPct val="100000"/>
                        </a:lnSpc>
                      </a:pPr>
                      <a:r>
                        <a:rPr sz="1800" b="1" spc="-5" dirty="0">
                          <a:solidFill>
                            <a:srgbClr val="FFFFFF"/>
                          </a:solidFill>
                          <a:latin typeface="Calibri"/>
                          <a:cs typeface="Calibri"/>
                        </a:rPr>
                        <a:t>Molecule</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marL="239395" marR="106045" indent="-113030">
                        <a:lnSpc>
                          <a:spcPts val="2130"/>
                        </a:lnSpc>
                        <a:spcBef>
                          <a:spcPts val="710"/>
                        </a:spcBef>
                      </a:pPr>
                      <a:r>
                        <a:rPr sz="1800" b="1" dirty="0">
                          <a:solidFill>
                            <a:srgbClr val="FFFFFF"/>
                          </a:solidFill>
                          <a:latin typeface="Calibri"/>
                          <a:cs typeface="Calibri"/>
                        </a:rPr>
                        <a:t>D</a:t>
                      </a:r>
                      <a:r>
                        <a:rPr sz="1800" b="1" spc="-10" dirty="0">
                          <a:solidFill>
                            <a:srgbClr val="FFFFFF"/>
                          </a:solidFill>
                          <a:latin typeface="Calibri"/>
                          <a:cs typeface="Calibri"/>
                        </a:rPr>
                        <a:t>i</a:t>
                      </a:r>
                      <a:r>
                        <a:rPr sz="1800" b="1" spc="0" dirty="0">
                          <a:solidFill>
                            <a:srgbClr val="FFFFFF"/>
                          </a:solidFill>
                          <a:latin typeface="Calibri"/>
                          <a:cs typeface="Calibri"/>
                        </a:rPr>
                        <a:t>ff</a:t>
                      </a:r>
                      <a:r>
                        <a:rPr sz="1800" b="1" spc="-5" dirty="0">
                          <a:solidFill>
                            <a:srgbClr val="FFFFFF"/>
                          </a:solidFill>
                          <a:latin typeface="Calibri"/>
                          <a:cs typeface="Calibri"/>
                        </a:rPr>
                        <a:t>u</a:t>
                      </a:r>
                      <a:r>
                        <a:rPr sz="1800" b="1" spc="-10" dirty="0">
                          <a:solidFill>
                            <a:srgbClr val="FFFFFF"/>
                          </a:solidFill>
                          <a:latin typeface="Calibri"/>
                          <a:cs typeface="Calibri"/>
                        </a:rPr>
                        <a:t>s</a:t>
                      </a:r>
                      <a:r>
                        <a:rPr sz="1800" b="1" spc="-5" dirty="0">
                          <a:solidFill>
                            <a:srgbClr val="FFFFFF"/>
                          </a:solidFill>
                          <a:latin typeface="Calibri"/>
                          <a:cs typeface="Calibri"/>
                        </a:rPr>
                        <a:t>io</a:t>
                      </a:r>
                      <a:r>
                        <a:rPr sz="1800" b="1" dirty="0">
                          <a:solidFill>
                            <a:srgbClr val="FFFFFF"/>
                          </a:solidFill>
                          <a:latin typeface="Calibri"/>
                          <a:cs typeface="Calibri"/>
                        </a:rPr>
                        <a:t>n  </a:t>
                      </a:r>
                      <a:r>
                        <a:rPr sz="1800" b="1" spc="-15" dirty="0">
                          <a:solidFill>
                            <a:srgbClr val="FFFFFF"/>
                          </a:solidFill>
                          <a:latin typeface="Calibri"/>
                          <a:cs typeface="Calibri"/>
                        </a:rPr>
                        <a:t>(nm/s)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17804" marR="55880" indent="-140970">
                        <a:lnSpc>
                          <a:spcPts val="2130"/>
                        </a:lnSpc>
                        <a:spcBef>
                          <a:spcPts val="710"/>
                        </a:spcBef>
                      </a:pPr>
                      <a:r>
                        <a:rPr sz="1800" b="1" dirty="0">
                          <a:solidFill>
                            <a:srgbClr val="FFFFFF"/>
                          </a:solidFill>
                          <a:latin typeface="Calibri"/>
                          <a:cs typeface="Calibri"/>
                        </a:rPr>
                        <a:t>M</a:t>
                      </a:r>
                      <a:r>
                        <a:rPr sz="1800" b="1" spc="-10" dirty="0">
                          <a:solidFill>
                            <a:srgbClr val="FFFFFF"/>
                          </a:solidFill>
                          <a:latin typeface="Calibri"/>
                          <a:cs typeface="Calibri"/>
                        </a:rPr>
                        <a:t>o</a:t>
                      </a:r>
                      <a:r>
                        <a:rPr sz="1800" b="1" spc="-5" dirty="0">
                          <a:solidFill>
                            <a:srgbClr val="FFFFFF"/>
                          </a:solidFill>
                          <a:latin typeface="Calibri"/>
                          <a:cs typeface="Calibri"/>
                        </a:rPr>
                        <a:t>l</a:t>
                      </a:r>
                      <a:r>
                        <a:rPr sz="1800" b="1" spc="-10" dirty="0">
                          <a:solidFill>
                            <a:srgbClr val="FFFFFF"/>
                          </a:solidFill>
                          <a:latin typeface="Calibri"/>
                          <a:cs typeface="Calibri"/>
                        </a:rPr>
                        <a:t>e</a:t>
                      </a:r>
                      <a:r>
                        <a:rPr sz="1800" b="1" spc="-5" dirty="0">
                          <a:solidFill>
                            <a:srgbClr val="FFFFFF"/>
                          </a:solidFill>
                          <a:latin typeface="Calibri"/>
                          <a:cs typeface="Calibri"/>
                        </a:rPr>
                        <a:t>cula</a:t>
                      </a:r>
                      <a:r>
                        <a:rPr sz="1800" b="1" dirty="0">
                          <a:solidFill>
                            <a:srgbClr val="FFFFFF"/>
                          </a:solidFill>
                          <a:latin typeface="Calibri"/>
                          <a:cs typeface="Calibri"/>
                        </a:rPr>
                        <a:t>r  </a:t>
                      </a:r>
                      <a:r>
                        <a:rPr sz="1800" b="1" spc="-20" dirty="0">
                          <a:solidFill>
                            <a:srgbClr val="FFFFFF"/>
                          </a:solidFill>
                          <a:latin typeface="Calibri"/>
                          <a:cs typeface="Calibri"/>
                        </a:rPr>
                        <a:t>Weight</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2400">
                        <a:latin typeface="Times New Roman"/>
                        <a:cs typeface="Times New Roman"/>
                      </a:endParaRPr>
                    </a:p>
                    <a:p>
                      <a:pPr marL="62865">
                        <a:lnSpc>
                          <a:spcPct val="100000"/>
                        </a:lnSpc>
                      </a:pPr>
                      <a:r>
                        <a:rPr sz="1800" b="1" spc="-5" dirty="0">
                          <a:solidFill>
                            <a:srgbClr val="FFFFFF"/>
                          </a:solidFill>
                          <a:latin typeface="Calibri"/>
                          <a:cs typeface="Calibri"/>
                        </a:rPr>
                        <a:t>C=C</a:t>
                      </a:r>
                      <a:r>
                        <a:rPr sz="1800" b="1" spc="-45" dirty="0">
                          <a:solidFill>
                            <a:srgbClr val="FFFFFF"/>
                          </a:solidFill>
                          <a:latin typeface="Calibri"/>
                          <a:cs typeface="Calibri"/>
                        </a:rPr>
                        <a:t> </a:t>
                      </a:r>
                      <a:r>
                        <a:rPr sz="1800" b="1" spc="-5" dirty="0">
                          <a:solidFill>
                            <a:srgbClr val="FFFFFF"/>
                          </a:solidFill>
                          <a:latin typeface="Calibri"/>
                          <a:cs typeface="Calibri"/>
                        </a:rPr>
                        <a:t>bonds</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27965" marR="183515" indent="-22860">
                        <a:lnSpc>
                          <a:spcPts val="2130"/>
                        </a:lnSpc>
                        <a:spcBef>
                          <a:spcPts val="710"/>
                        </a:spcBef>
                      </a:pPr>
                      <a:r>
                        <a:rPr sz="1800" b="1" dirty="0">
                          <a:solidFill>
                            <a:srgbClr val="FFFFFF"/>
                          </a:solidFill>
                          <a:latin typeface="Calibri"/>
                          <a:cs typeface="Calibri"/>
                        </a:rPr>
                        <a:t>H</a:t>
                      </a:r>
                      <a:r>
                        <a:rPr sz="1800" b="1" spc="-5" dirty="0">
                          <a:solidFill>
                            <a:srgbClr val="FFFFFF"/>
                          </a:solidFill>
                          <a:latin typeface="Calibri"/>
                          <a:cs typeface="Calibri"/>
                        </a:rPr>
                        <a:t>-b</a:t>
                      </a:r>
                      <a:r>
                        <a:rPr sz="1800" b="1" spc="-10" dirty="0">
                          <a:solidFill>
                            <a:srgbClr val="FFFFFF"/>
                          </a:solidFill>
                          <a:latin typeface="Calibri"/>
                          <a:cs typeface="Calibri"/>
                        </a:rPr>
                        <a:t>o</a:t>
                      </a:r>
                      <a:r>
                        <a:rPr sz="1800" b="1" spc="-5" dirty="0">
                          <a:solidFill>
                            <a:srgbClr val="FFFFFF"/>
                          </a:solidFill>
                          <a:latin typeface="Calibri"/>
                          <a:cs typeface="Calibri"/>
                        </a:rPr>
                        <a:t>nd  </a:t>
                      </a:r>
                      <a:r>
                        <a:rPr sz="1800" b="1" spc="-10" dirty="0">
                          <a:solidFill>
                            <a:srgbClr val="FFFFFF"/>
                          </a:solidFill>
                          <a:latin typeface="Calibri"/>
                          <a:cs typeface="Calibri"/>
                        </a:rPr>
                        <a:t>donors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103505" marR="80010" indent="101600">
                        <a:lnSpc>
                          <a:spcPts val="2130"/>
                        </a:lnSpc>
                        <a:spcBef>
                          <a:spcPts val="710"/>
                        </a:spcBef>
                      </a:pPr>
                      <a:r>
                        <a:rPr sz="1800" b="1" spc="-5" dirty="0">
                          <a:solidFill>
                            <a:srgbClr val="FFFFFF"/>
                          </a:solidFill>
                          <a:latin typeface="Calibri"/>
                          <a:cs typeface="Calibri"/>
                        </a:rPr>
                        <a:t>H-bond  acce</a:t>
                      </a:r>
                      <a:r>
                        <a:rPr sz="1800" b="1" spc="-10" dirty="0">
                          <a:solidFill>
                            <a:srgbClr val="FFFFFF"/>
                          </a:solidFill>
                          <a:latin typeface="Calibri"/>
                          <a:cs typeface="Calibri"/>
                        </a:rPr>
                        <a:t>p</a:t>
                      </a:r>
                      <a:r>
                        <a:rPr sz="1800" b="1" spc="-20" dirty="0">
                          <a:solidFill>
                            <a:srgbClr val="FFFFFF"/>
                          </a:solidFill>
                          <a:latin typeface="Calibri"/>
                          <a:cs typeface="Calibri"/>
                        </a:rPr>
                        <a:t>t</a:t>
                      </a:r>
                      <a:r>
                        <a:rPr sz="1800" b="1" spc="-5" dirty="0">
                          <a:solidFill>
                            <a:srgbClr val="FFFFFF"/>
                          </a:solidFill>
                          <a:latin typeface="Calibri"/>
                          <a:cs typeface="Calibri"/>
                        </a:rPr>
                        <a:t>o</a:t>
                      </a:r>
                      <a:r>
                        <a:rPr sz="1800" b="1" spc="-25" dirty="0">
                          <a:solidFill>
                            <a:srgbClr val="FFFFFF"/>
                          </a:solidFill>
                          <a:latin typeface="Calibri"/>
                          <a:cs typeface="Calibri"/>
                        </a:rPr>
                        <a:t>r</a:t>
                      </a:r>
                      <a:r>
                        <a:rPr sz="1800" b="1" dirty="0">
                          <a:solidFill>
                            <a:srgbClr val="FFFFFF"/>
                          </a:solidFill>
                          <a:latin typeface="Calibri"/>
                          <a:cs typeface="Calibri"/>
                        </a:rPr>
                        <a:t>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5"/>
                        </a:spcBef>
                      </a:pPr>
                      <a:endParaRPr sz="2350">
                        <a:latin typeface="Times New Roman"/>
                        <a:cs typeface="Times New Roman"/>
                      </a:endParaRPr>
                    </a:p>
                    <a:p>
                      <a:pPr marL="201295">
                        <a:lnSpc>
                          <a:spcPct val="100000"/>
                        </a:lnSpc>
                      </a:pPr>
                      <a:r>
                        <a:rPr sz="1800" b="1" spc="-15" dirty="0">
                          <a:solidFill>
                            <a:srgbClr val="FFFFFF"/>
                          </a:solidFill>
                          <a:latin typeface="Calibri"/>
                          <a:cs typeface="Calibri"/>
                        </a:rPr>
                        <a:t>Kd</a:t>
                      </a:r>
                      <a:r>
                        <a:rPr sz="1800" b="1" spc="-25" dirty="0">
                          <a:solidFill>
                            <a:srgbClr val="FFFFFF"/>
                          </a:solidFill>
                          <a:latin typeface="Calibri"/>
                          <a:cs typeface="Calibri"/>
                        </a:rPr>
                        <a:t> </a:t>
                      </a:r>
                      <a:r>
                        <a:rPr sz="1800" b="1" dirty="0">
                          <a:solidFill>
                            <a:srgbClr val="FFFFFF"/>
                          </a:solidFill>
                          <a:latin typeface="Calibri"/>
                          <a:cs typeface="Calibri"/>
                        </a:rPr>
                        <a:t>(fM)</a:t>
                      </a:r>
                      <a:endParaRPr sz="1800">
                        <a:latin typeface="Calibri"/>
                        <a:cs typeface="Calibr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321945">
                <a:tc>
                  <a:txBody>
                    <a:bodyPr/>
                    <a:lstStyle/>
                    <a:p>
                      <a:pPr algn="r">
                        <a:lnSpc>
                          <a:spcPts val="214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2145"/>
                        </a:lnSpc>
                        <a:spcBef>
                          <a:spcPts val="290"/>
                        </a:spcBef>
                      </a:pPr>
                      <a:r>
                        <a:rPr sz="1800" dirty="0">
                          <a:latin typeface="Calibri"/>
                          <a:cs typeface="Calibri"/>
                        </a:rPr>
                        <a:t>8</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66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79646"/>
                    </a:solidFill>
                  </a:tcPr>
                </a:tc>
                <a:extLst>
                  <a:ext uri="{0D108BD9-81ED-4DB2-BD59-A6C34878D82A}">
                    <a16:rowId xmlns:a16="http://schemas.microsoft.com/office/drawing/2014/main" val="10001"/>
                  </a:ext>
                </a:extLst>
              </a:tr>
              <a:tr h="335280">
                <a:tc>
                  <a:txBody>
                    <a:bodyPr/>
                    <a:lstStyle/>
                    <a:p>
                      <a:pPr algn="r">
                        <a:lnSpc>
                          <a:spcPct val="100000"/>
                        </a:lnSpc>
                        <a:spcBef>
                          <a:spcPts val="305"/>
                        </a:spcBef>
                      </a:pPr>
                      <a:r>
                        <a:rPr sz="1800" dirty="0">
                          <a:latin typeface="Calibri"/>
                          <a:cs typeface="Calibri"/>
                        </a:rPr>
                        <a:t>2</a:t>
                      </a:r>
                      <a:endParaRPr sz="1800">
                        <a:latin typeface="Calibri"/>
                        <a:cs typeface="Calibri"/>
                      </a:endParaRPr>
                    </a:p>
                  </a:txBody>
                  <a:tcPr marL="0" marR="0" marT="38735"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305"/>
                        </a:spcBef>
                      </a:pPr>
                      <a:r>
                        <a:rPr sz="1800" dirty="0">
                          <a:latin typeface="Calibri"/>
                          <a:cs typeface="Calibri"/>
                        </a:rPr>
                        <a:t>5</a:t>
                      </a:r>
                      <a:endParaRPr sz="1800">
                        <a:latin typeface="Calibri"/>
                        <a:cs typeface="Calibri"/>
                      </a:endParaRPr>
                    </a:p>
                  </a:txBody>
                  <a:tcPr marL="0" marR="0" marT="38735"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44</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2</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1</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0</a:t>
                      </a:r>
                      <a:endParaRPr sz="1800">
                        <a:latin typeface="Calibri"/>
                        <a:cs typeface="Calibri"/>
                      </a:endParaRPr>
                    </a:p>
                  </a:txBody>
                  <a:tcPr marL="0" marR="0" marT="38735" marB="0">
                    <a:lnL w="19050">
                      <a:solidFill>
                        <a:srgbClr val="FFFFFF"/>
                      </a:solidFill>
                      <a:prstDash val="solid"/>
                    </a:lnL>
                    <a:lnR w="19050">
                      <a:solidFill>
                        <a:srgbClr val="000000"/>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b="1" dirty="0">
                          <a:solidFill>
                            <a:srgbClr val="FFFFFF"/>
                          </a:solidFill>
                          <a:latin typeface="Calibri"/>
                          <a:cs typeface="Calibri"/>
                        </a:rPr>
                        <a:t>12</a:t>
                      </a:r>
                      <a:endParaRPr sz="1800">
                        <a:latin typeface="Calibri"/>
                        <a:cs typeface="Calibri"/>
                      </a:endParaRPr>
                    </a:p>
                  </a:txBody>
                  <a:tcPr marL="0" marR="0" marT="38735"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val="10002"/>
                  </a:ext>
                </a:extLst>
              </a:tr>
              <a:tr h="313690">
                <a:tc>
                  <a:txBody>
                    <a:bodyPr/>
                    <a:lstStyle/>
                    <a:p>
                      <a:pPr algn="r">
                        <a:lnSpc>
                          <a:spcPct val="100000"/>
                        </a:lnSpc>
                        <a:spcBef>
                          <a:spcPts val="210"/>
                        </a:spcBef>
                      </a:pPr>
                      <a:r>
                        <a:rPr sz="1800" dirty="0">
                          <a:latin typeface="Calibri"/>
                          <a:cs typeface="Calibri"/>
                        </a:rPr>
                        <a:t>3</a:t>
                      </a:r>
                      <a:endParaRPr sz="1800">
                        <a:latin typeface="Calibri"/>
                        <a:cs typeface="Calibri"/>
                      </a:endParaRPr>
                    </a:p>
                  </a:txBody>
                  <a:tcPr marL="0" marR="0" marT="2667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10"/>
                        </a:spcBef>
                      </a:pPr>
                      <a:r>
                        <a:rPr sz="1800" dirty="0">
                          <a:latin typeface="Calibri"/>
                          <a:cs typeface="Calibri"/>
                        </a:rPr>
                        <a:t>6</a:t>
                      </a:r>
                      <a:endParaRPr sz="1800">
                        <a:latin typeface="Calibri"/>
                        <a:cs typeface="Calibri"/>
                      </a:endParaRPr>
                    </a:p>
                  </a:txBody>
                  <a:tcPr marL="0" marR="0" marT="26670" marB="0">
                    <a:lnL w="19050">
                      <a:solidFill>
                        <a:srgbClr val="000000"/>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95</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0</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2</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0</a:t>
                      </a:r>
                      <a:endParaRPr sz="1800">
                        <a:latin typeface="Calibri"/>
                        <a:cs typeface="Calibri"/>
                      </a:endParaRPr>
                    </a:p>
                  </a:txBody>
                  <a:tcPr marL="0" marR="0" marT="26670" marB="0">
                    <a:lnL w="19050">
                      <a:solidFill>
                        <a:srgbClr val="FFFFFF"/>
                      </a:solidFill>
                      <a:prstDash val="solid"/>
                    </a:lnL>
                    <a:lnR w="19050">
                      <a:solidFill>
                        <a:srgbClr val="000000"/>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b="1" dirty="0">
                          <a:solidFill>
                            <a:srgbClr val="FFFFFF"/>
                          </a:solidFill>
                          <a:latin typeface="Calibri"/>
                          <a:cs typeface="Calibri"/>
                        </a:rPr>
                        <a:t>14</a:t>
                      </a:r>
                      <a:endParaRPr sz="1800">
                        <a:latin typeface="Calibri"/>
                        <a:cs typeface="Calibri"/>
                      </a:endParaRPr>
                    </a:p>
                  </a:txBody>
                  <a:tcPr marL="0" marR="0" marT="26670" marB="0">
                    <a:lnL w="19050">
                      <a:solidFill>
                        <a:srgbClr val="000000"/>
                      </a:solidFill>
                      <a:prstDash val="solid"/>
                    </a:lnL>
                    <a:lnR w="19050">
                      <a:solidFill>
                        <a:srgbClr val="FFFFFF"/>
                      </a:solidFill>
                      <a:prstDash val="solid"/>
                    </a:lnR>
                    <a:lnT w="76200">
                      <a:solidFill>
                        <a:srgbClr val="000000"/>
                      </a:solidFill>
                      <a:prstDash val="solid"/>
                    </a:lnT>
                    <a:lnB w="19050">
                      <a:solidFill>
                        <a:srgbClr val="FFFFFF"/>
                      </a:solidFill>
                      <a:prstDash val="solid"/>
                    </a:lnB>
                  </a:tcPr>
                </a:tc>
                <a:extLst>
                  <a:ext uri="{0D108BD9-81ED-4DB2-BD59-A6C34878D82A}">
                    <a16:rowId xmlns:a16="http://schemas.microsoft.com/office/drawing/2014/main" val="10003"/>
                  </a:ext>
                </a:extLst>
              </a:tr>
              <a:tr h="323850">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323850">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323850">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323850">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323850">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323850">
                <a:tc>
                  <a:txBody>
                    <a:bodyPr/>
                    <a:lstStyle/>
                    <a:p>
                      <a:pPr algn="r">
                        <a:lnSpc>
                          <a:spcPct val="100000"/>
                        </a:lnSpc>
                        <a:spcBef>
                          <a:spcPts val="290"/>
                        </a:spcBef>
                      </a:pPr>
                      <a:r>
                        <a:rPr sz="1800" dirty="0">
                          <a:latin typeface="Calibri"/>
                          <a:cs typeface="Calibri"/>
                        </a:rPr>
                        <a:t>9</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57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323850">
                <a:tc>
                  <a:txBody>
                    <a:bodyPr/>
                    <a:lstStyle/>
                    <a:p>
                      <a:pPr algn="r">
                        <a:lnSpc>
                          <a:spcPct val="100000"/>
                        </a:lnSpc>
                        <a:spcBef>
                          <a:spcPts val="290"/>
                        </a:spcBef>
                      </a:pPr>
                      <a:r>
                        <a:rPr sz="1800" dirty="0">
                          <a:latin typeface="Calibri"/>
                          <a:cs typeface="Calibri"/>
                        </a:rPr>
                        <a:t>10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121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10"/>
                  </a:ext>
                </a:extLst>
              </a:tr>
            </a:tbl>
          </a:graphicData>
        </a:graphic>
      </p:graphicFrame>
      <p:sp>
        <p:nvSpPr>
          <p:cNvPr id="28" name="object 28"/>
          <p:cNvSpPr/>
          <p:nvPr/>
        </p:nvSpPr>
        <p:spPr>
          <a:xfrm>
            <a:off x="1794932" y="3335866"/>
            <a:ext cx="5638800" cy="49106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virtually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607820"/>
            <a:ext cx="2152650"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5" dirty="0">
                <a:latin typeface="Calibri"/>
                <a:cs typeface="Calibri"/>
              </a:rPr>
              <a:t>Regression</a:t>
            </a:r>
            <a:endParaRPr sz="3200">
              <a:latin typeface="Calibri"/>
              <a:cs typeface="Calibri"/>
            </a:endParaRPr>
          </a:p>
        </p:txBody>
      </p:sp>
      <p:sp>
        <p:nvSpPr>
          <p:cNvPr id="5" name="object 5"/>
          <p:cNvSpPr/>
          <p:nvPr/>
        </p:nvSpPr>
        <p:spPr>
          <a:xfrm>
            <a:off x="719839"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D9D9D9"/>
          </a:solidFill>
        </p:spPr>
        <p:txBody>
          <a:bodyPr wrap="square" lIns="0" tIns="0" rIns="0" bIns="0" rtlCol="0"/>
          <a:lstStyle/>
          <a:p>
            <a:endParaRPr/>
          </a:p>
        </p:txBody>
      </p:sp>
      <p:sp>
        <p:nvSpPr>
          <p:cNvPr id="6" name="object 6"/>
          <p:cNvSpPr/>
          <p:nvPr/>
        </p:nvSpPr>
        <p:spPr>
          <a:xfrm>
            <a:off x="1820457"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7" name="object 7"/>
          <p:cNvSpPr/>
          <p:nvPr/>
        </p:nvSpPr>
        <p:spPr>
          <a:xfrm>
            <a:off x="2921073"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8" name="object 8"/>
          <p:cNvSpPr/>
          <p:nvPr/>
        </p:nvSpPr>
        <p:spPr>
          <a:xfrm>
            <a:off x="4021691"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9" name="object 9"/>
          <p:cNvSpPr/>
          <p:nvPr/>
        </p:nvSpPr>
        <p:spPr>
          <a:xfrm>
            <a:off x="5122307"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0" name="object 10"/>
          <p:cNvSpPr/>
          <p:nvPr/>
        </p:nvSpPr>
        <p:spPr>
          <a:xfrm>
            <a:off x="6222925" y="5984309"/>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1" name="object 11"/>
          <p:cNvSpPr/>
          <p:nvPr/>
        </p:nvSpPr>
        <p:spPr>
          <a:xfrm>
            <a:off x="7323541" y="5984309"/>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2" name="object 12"/>
          <p:cNvSpPr/>
          <p:nvPr/>
        </p:nvSpPr>
        <p:spPr>
          <a:xfrm>
            <a:off x="719839"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D9D9D9"/>
          </a:solidFill>
        </p:spPr>
        <p:txBody>
          <a:bodyPr wrap="square" lIns="0" tIns="0" rIns="0" bIns="0" rtlCol="0"/>
          <a:lstStyle/>
          <a:p>
            <a:endParaRPr/>
          </a:p>
        </p:txBody>
      </p:sp>
      <p:sp>
        <p:nvSpPr>
          <p:cNvPr id="13" name="object 13"/>
          <p:cNvSpPr/>
          <p:nvPr/>
        </p:nvSpPr>
        <p:spPr>
          <a:xfrm>
            <a:off x="1820457"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4" name="object 14"/>
          <p:cNvSpPr/>
          <p:nvPr/>
        </p:nvSpPr>
        <p:spPr>
          <a:xfrm>
            <a:off x="2921073"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5" name="object 15"/>
          <p:cNvSpPr/>
          <p:nvPr/>
        </p:nvSpPr>
        <p:spPr>
          <a:xfrm>
            <a:off x="4021691"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6" name="object 16"/>
          <p:cNvSpPr/>
          <p:nvPr/>
        </p:nvSpPr>
        <p:spPr>
          <a:xfrm>
            <a:off x="5122307"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7" name="object 17"/>
          <p:cNvSpPr/>
          <p:nvPr/>
        </p:nvSpPr>
        <p:spPr>
          <a:xfrm>
            <a:off x="6222925" y="6308201"/>
            <a:ext cx="1101090" cy="324485"/>
          </a:xfrm>
          <a:custGeom>
            <a:avLst/>
            <a:gdLst/>
            <a:ahLst/>
            <a:cxnLst/>
            <a:rect l="l" t="t" r="r" b="b"/>
            <a:pathLst>
              <a:path w="1101090"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8" name="object 18"/>
          <p:cNvSpPr/>
          <p:nvPr/>
        </p:nvSpPr>
        <p:spPr>
          <a:xfrm>
            <a:off x="7323541" y="6308201"/>
            <a:ext cx="1101090" cy="324485"/>
          </a:xfrm>
          <a:custGeom>
            <a:avLst/>
            <a:gdLst/>
            <a:ahLst/>
            <a:cxnLst/>
            <a:rect l="l" t="t" r="r" b="b"/>
            <a:pathLst>
              <a:path w="1101090" h="324484">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9" name="object 19"/>
          <p:cNvSpPr txBox="1"/>
          <p:nvPr/>
        </p:nvSpPr>
        <p:spPr>
          <a:xfrm>
            <a:off x="3536073" y="1733373"/>
            <a:ext cx="20713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Features </a:t>
            </a:r>
            <a:r>
              <a:rPr sz="1800" dirty="0">
                <a:latin typeface="Calibri"/>
                <a:cs typeface="Calibri"/>
              </a:rPr>
              <a:t>or</a:t>
            </a:r>
            <a:r>
              <a:rPr sz="1800" spc="-35" dirty="0">
                <a:latin typeface="Calibri"/>
                <a:cs typeface="Calibri"/>
              </a:rPr>
              <a:t> </a:t>
            </a:r>
            <a:r>
              <a:rPr sz="1800" spc="-10" dirty="0">
                <a:latin typeface="Calibri"/>
                <a:cs typeface="Calibri"/>
              </a:rPr>
              <a:t>predictors</a:t>
            </a:r>
            <a:endParaRPr sz="1800">
              <a:latin typeface="Calibri"/>
              <a:cs typeface="Calibri"/>
            </a:endParaRPr>
          </a:p>
        </p:txBody>
      </p:sp>
      <p:sp>
        <p:nvSpPr>
          <p:cNvPr id="20" name="object 20"/>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rgbClr val="000000"/>
            </a:solidFill>
          </a:ln>
        </p:spPr>
        <p:txBody>
          <a:bodyPr wrap="square" lIns="0" tIns="0" rIns="0" bIns="0" rtlCol="0"/>
          <a:lstStyle/>
          <a:p>
            <a:endParaRPr/>
          </a:p>
        </p:txBody>
      </p:sp>
      <p:sp>
        <p:nvSpPr>
          <p:cNvPr id="21" name="object 21"/>
          <p:cNvSpPr/>
          <p:nvPr/>
        </p:nvSpPr>
        <p:spPr>
          <a:xfrm>
            <a:off x="7292054" y="2080545"/>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rgbClr val="000000"/>
            </a:solidFill>
          </a:ln>
        </p:spPr>
        <p:txBody>
          <a:bodyPr wrap="square" lIns="0" tIns="0" rIns="0" bIns="0" rtlCol="0"/>
          <a:lstStyle/>
          <a:p>
            <a:endParaRPr/>
          </a:p>
        </p:txBody>
      </p:sp>
      <p:sp>
        <p:nvSpPr>
          <p:cNvPr id="22" name="object 22"/>
          <p:cNvSpPr txBox="1"/>
          <p:nvPr/>
        </p:nvSpPr>
        <p:spPr>
          <a:xfrm>
            <a:off x="7398274" y="1732455"/>
            <a:ext cx="8826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a:t>
            </a:r>
            <a:r>
              <a:rPr sz="1800" dirty="0">
                <a:latin typeface="Calibri"/>
                <a:cs typeface="Calibri"/>
              </a:rPr>
              <a:t>u</a:t>
            </a:r>
            <a:r>
              <a:rPr sz="1800" spc="-25" dirty="0">
                <a:latin typeface="Calibri"/>
                <a:cs typeface="Calibri"/>
              </a:rPr>
              <a:t>t</a:t>
            </a:r>
            <a:r>
              <a:rPr sz="1800" spc="-15" dirty="0">
                <a:latin typeface="Calibri"/>
                <a:cs typeface="Calibri"/>
              </a:rPr>
              <a:t>c</a:t>
            </a:r>
            <a:r>
              <a:rPr sz="1800" dirty="0">
                <a:latin typeface="Calibri"/>
                <a:cs typeface="Calibri"/>
              </a:rPr>
              <a:t>o</a:t>
            </a:r>
            <a:r>
              <a:rPr sz="1800" spc="-5" dirty="0">
                <a:latin typeface="Calibri"/>
                <a:cs typeface="Calibri"/>
              </a:rPr>
              <a:t>m</a:t>
            </a:r>
            <a:r>
              <a:rPr sz="1800" dirty="0">
                <a:latin typeface="Calibri"/>
                <a:cs typeface="Calibri"/>
              </a:rPr>
              <a:t>e</a:t>
            </a:r>
            <a:endParaRPr sz="1800">
              <a:latin typeface="Calibri"/>
              <a:cs typeface="Calibri"/>
            </a:endParaRPr>
          </a:p>
        </p:txBody>
      </p:sp>
      <p:graphicFrame>
        <p:nvGraphicFramePr>
          <p:cNvPr id="23" name="object 23"/>
          <p:cNvGraphicFramePr>
            <a:graphicFrameLocks noGrp="1"/>
          </p:cNvGraphicFramePr>
          <p:nvPr/>
        </p:nvGraphicFramePr>
        <p:xfrm>
          <a:off x="713489" y="2423368"/>
          <a:ext cx="7703181" cy="4203700"/>
        </p:xfrm>
        <a:graphic>
          <a:graphicData uri="http://schemas.openxmlformats.org/drawingml/2006/table">
            <a:tbl>
              <a:tblPr firstRow="1" bandRow="1">
                <a:tableStyleId>{2D5ABB26-0587-4C30-8999-92F81FD0307C}</a:tableStyleId>
              </a:tblPr>
              <a:tblGrid>
                <a:gridCol w="1100455">
                  <a:extLst>
                    <a:ext uri="{9D8B030D-6E8A-4147-A177-3AD203B41FA5}">
                      <a16:colId xmlns:a16="http://schemas.microsoft.com/office/drawing/2014/main" val="20000"/>
                    </a:ext>
                  </a:extLst>
                </a:gridCol>
                <a:gridCol w="1100455">
                  <a:extLst>
                    <a:ext uri="{9D8B030D-6E8A-4147-A177-3AD203B41FA5}">
                      <a16:colId xmlns:a16="http://schemas.microsoft.com/office/drawing/2014/main" val="20001"/>
                    </a:ext>
                  </a:extLst>
                </a:gridCol>
                <a:gridCol w="1100455">
                  <a:extLst>
                    <a:ext uri="{9D8B030D-6E8A-4147-A177-3AD203B41FA5}">
                      <a16:colId xmlns:a16="http://schemas.microsoft.com/office/drawing/2014/main" val="20002"/>
                    </a:ext>
                  </a:extLst>
                </a:gridCol>
                <a:gridCol w="1100454">
                  <a:extLst>
                    <a:ext uri="{9D8B030D-6E8A-4147-A177-3AD203B41FA5}">
                      <a16:colId xmlns:a16="http://schemas.microsoft.com/office/drawing/2014/main" val="20003"/>
                    </a:ext>
                  </a:extLst>
                </a:gridCol>
                <a:gridCol w="1100454">
                  <a:extLst>
                    <a:ext uri="{9D8B030D-6E8A-4147-A177-3AD203B41FA5}">
                      <a16:colId xmlns:a16="http://schemas.microsoft.com/office/drawing/2014/main" val="20004"/>
                    </a:ext>
                  </a:extLst>
                </a:gridCol>
                <a:gridCol w="1100454">
                  <a:extLst>
                    <a:ext uri="{9D8B030D-6E8A-4147-A177-3AD203B41FA5}">
                      <a16:colId xmlns:a16="http://schemas.microsoft.com/office/drawing/2014/main" val="20005"/>
                    </a:ext>
                  </a:extLst>
                </a:gridCol>
                <a:gridCol w="1100454">
                  <a:extLst>
                    <a:ext uri="{9D8B030D-6E8A-4147-A177-3AD203B41FA5}">
                      <a16:colId xmlns:a16="http://schemas.microsoft.com/office/drawing/2014/main" val="20006"/>
                    </a:ext>
                  </a:extLst>
                </a:gridCol>
              </a:tblGrid>
              <a:tr h="639445">
                <a:tc>
                  <a:txBody>
                    <a:bodyPr/>
                    <a:lstStyle/>
                    <a:p>
                      <a:pPr>
                        <a:lnSpc>
                          <a:spcPct val="100000"/>
                        </a:lnSpc>
                        <a:spcBef>
                          <a:spcPts val="15"/>
                        </a:spcBef>
                      </a:pPr>
                      <a:endParaRPr sz="2400">
                        <a:latin typeface="Times New Roman"/>
                        <a:cs typeface="Times New Roman"/>
                      </a:endParaRPr>
                    </a:p>
                    <a:p>
                      <a:pPr marL="116839">
                        <a:lnSpc>
                          <a:spcPct val="100000"/>
                        </a:lnSpc>
                      </a:pPr>
                      <a:r>
                        <a:rPr sz="1800" b="1" spc="-5" dirty="0">
                          <a:solidFill>
                            <a:srgbClr val="FFFFFF"/>
                          </a:solidFill>
                          <a:latin typeface="Calibri"/>
                          <a:cs typeface="Calibri"/>
                        </a:rPr>
                        <a:t>Molecule</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marL="239395" marR="106045" indent="-113030">
                        <a:lnSpc>
                          <a:spcPts val="2130"/>
                        </a:lnSpc>
                        <a:spcBef>
                          <a:spcPts val="710"/>
                        </a:spcBef>
                      </a:pPr>
                      <a:r>
                        <a:rPr sz="1800" b="1" dirty="0">
                          <a:solidFill>
                            <a:srgbClr val="FFFFFF"/>
                          </a:solidFill>
                          <a:latin typeface="Calibri"/>
                          <a:cs typeface="Calibri"/>
                        </a:rPr>
                        <a:t>D</a:t>
                      </a:r>
                      <a:r>
                        <a:rPr sz="1800" b="1" spc="-10" dirty="0">
                          <a:solidFill>
                            <a:srgbClr val="FFFFFF"/>
                          </a:solidFill>
                          <a:latin typeface="Calibri"/>
                          <a:cs typeface="Calibri"/>
                        </a:rPr>
                        <a:t>i</a:t>
                      </a:r>
                      <a:r>
                        <a:rPr sz="1800" b="1" spc="0" dirty="0">
                          <a:solidFill>
                            <a:srgbClr val="FFFFFF"/>
                          </a:solidFill>
                          <a:latin typeface="Calibri"/>
                          <a:cs typeface="Calibri"/>
                        </a:rPr>
                        <a:t>ff</a:t>
                      </a:r>
                      <a:r>
                        <a:rPr sz="1800" b="1" spc="-5" dirty="0">
                          <a:solidFill>
                            <a:srgbClr val="FFFFFF"/>
                          </a:solidFill>
                          <a:latin typeface="Calibri"/>
                          <a:cs typeface="Calibri"/>
                        </a:rPr>
                        <a:t>u</a:t>
                      </a:r>
                      <a:r>
                        <a:rPr sz="1800" b="1" spc="-10" dirty="0">
                          <a:solidFill>
                            <a:srgbClr val="FFFFFF"/>
                          </a:solidFill>
                          <a:latin typeface="Calibri"/>
                          <a:cs typeface="Calibri"/>
                        </a:rPr>
                        <a:t>s</a:t>
                      </a:r>
                      <a:r>
                        <a:rPr sz="1800" b="1" spc="-5" dirty="0">
                          <a:solidFill>
                            <a:srgbClr val="FFFFFF"/>
                          </a:solidFill>
                          <a:latin typeface="Calibri"/>
                          <a:cs typeface="Calibri"/>
                        </a:rPr>
                        <a:t>io</a:t>
                      </a:r>
                      <a:r>
                        <a:rPr sz="1800" b="1" dirty="0">
                          <a:solidFill>
                            <a:srgbClr val="FFFFFF"/>
                          </a:solidFill>
                          <a:latin typeface="Calibri"/>
                          <a:cs typeface="Calibri"/>
                        </a:rPr>
                        <a:t>n  </a:t>
                      </a:r>
                      <a:r>
                        <a:rPr sz="1800" b="1" spc="-15" dirty="0">
                          <a:solidFill>
                            <a:srgbClr val="FFFFFF"/>
                          </a:solidFill>
                          <a:latin typeface="Calibri"/>
                          <a:cs typeface="Calibri"/>
                        </a:rPr>
                        <a:t>(nm/s)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17804" marR="55880" indent="-140970">
                        <a:lnSpc>
                          <a:spcPts val="2130"/>
                        </a:lnSpc>
                        <a:spcBef>
                          <a:spcPts val="710"/>
                        </a:spcBef>
                      </a:pPr>
                      <a:r>
                        <a:rPr sz="1800" b="1" dirty="0">
                          <a:solidFill>
                            <a:srgbClr val="FFFFFF"/>
                          </a:solidFill>
                          <a:latin typeface="Calibri"/>
                          <a:cs typeface="Calibri"/>
                        </a:rPr>
                        <a:t>M</a:t>
                      </a:r>
                      <a:r>
                        <a:rPr sz="1800" b="1" spc="-10" dirty="0">
                          <a:solidFill>
                            <a:srgbClr val="FFFFFF"/>
                          </a:solidFill>
                          <a:latin typeface="Calibri"/>
                          <a:cs typeface="Calibri"/>
                        </a:rPr>
                        <a:t>o</a:t>
                      </a:r>
                      <a:r>
                        <a:rPr sz="1800" b="1" spc="-5" dirty="0">
                          <a:solidFill>
                            <a:srgbClr val="FFFFFF"/>
                          </a:solidFill>
                          <a:latin typeface="Calibri"/>
                          <a:cs typeface="Calibri"/>
                        </a:rPr>
                        <a:t>l</a:t>
                      </a:r>
                      <a:r>
                        <a:rPr sz="1800" b="1" spc="-10" dirty="0">
                          <a:solidFill>
                            <a:srgbClr val="FFFFFF"/>
                          </a:solidFill>
                          <a:latin typeface="Calibri"/>
                          <a:cs typeface="Calibri"/>
                        </a:rPr>
                        <a:t>e</a:t>
                      </a:r>
                      <a:r>
                        <a:rPr sz="1800" b="1" spc="-5" dirty="0">
                          <a:solidFill>
                            <a:srgbClr val="FFFFFF"/>
                          </a:solidFill>
                          <a:latin typeface="Calibri"/>
                          <a:cs typeface="Calibri"/>
                        </a:rPr>
                        <a:t>cula</a:t>
                      </a:r>
                      <a:r>
                        <a:rPr sz="1800" b="1" dirty="0">
                          <a:solidFill>
                            <a:srgbClr val="FFFFFF"/>
                          </a:solidFill>
                          <a:latin typeface="Calibri"/>
                          <a:cs typeface="Calibri"/>
                        </a:rPr>
                        <a:t>r  </a:t>
                      </a:r>
                      <a:r>
                        <a:rPr sz="1800" b="1" spc="-20" dirty="0">
                          <a:solidFill>
                            <a:srgbClr val="FFFFFF"/>
                          </a:solidFill>
                          <a:latin typeface="Calibri"/>
                          <a:cs typeface="Calibri"/>
                        </a:rPr>
                        <a:t>Weight</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2400">
                        <a:latin typeface="Times New Roman"/>
                        <a:cs typeface="Times New Roman"/>
                      </a:endParaRPr>
                    </a:p>
                    <a:p>
                      <a:pPr marL="62865">
                        <a:lnSpc>
                          <a:spcPct val="100000"/>
                        </a:lnSpc>
                      </a:pPr>
                      <a:r>
                        <a:rPr sz="1800" b="1" spc="-5" dirty="0">
                          <a:solidFill>
                            <a:srgbClr val="FFFFFF"/>
                          </a:solidFill>
                          <a:latin typeface="Calibri"/>
                          <a:cs typeface="Calibri"/>
                        </a:rPr>
                        <a:t>C=C</a:t>
                      </a:r>
                      <a:r>
                        <a:rPr sz="1800" b="1" spc="-45" dirty="0">
                          <a:solidFill>
                            <a:srgbClr val="FFFFFF"/>
                          </a:solidFill>
                          <a:latin typeface="Calibri"/>
                          <a:cs typeface="Calibri"/>
                        </a:rPr>
                        <a:t> </a:t>
                      </a:r>
                      <a:r>
                        <a:rPr sz="1800" b="1" spc="-5" dirty="0">
                          <a:solidFill>
                            <a:srgbClr val="FFFFFF"/>
                          </a:solidFill>
                          <a:latin typeface="Calibri"/>
                          <a:cs typeface="Calibri"/>
                        </a:rPr>
                        <a:t>bonds</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27965" marR="183515" indent="-22860">
                        <a:lnSpc>
                          <a:spcPts val="2130"/>
                        </a:lnSpc>
                        <a:spcBef>
                          <a:spcPts val="710"/>
                        </a:spcBef>
                      </a:pPr>
                      <a:r>
                        <a:rPr sz="1800" b="1" dirty="0">
                          <a:solidFill>
                            <a:srgbClr val="FFFFFF"/>
                          </a:solidFill>
                          <a:latin typeface="Calibri"/>
                          <a:cs typeface="Calibri"/>
                        </a:rPr>
                        <a:t>H</a:t>
                      </a:r>
                      <a:r>
                        <a:rPr sz="1800" b="1" spc="-5" dirty="0">
                          <a:solidFill>
                            <a:srgbClr val="FFFFFF"/>
                          </a:solidFill>
                          <a:latin typeface="Calibri"/>
                          <a:cs typeface="Calibri"/>
                        </a:rPr>
                        <a:t>-b</a:t>
                      </a:r>
                      <a:r>
                        <a:rPr sz="1800" b="1" spc="-10" dirty="0">
                          <a:solidFill>
                            <a:srgbClr val="FFFFFF"/>
                          </a:solidFill>
                          <a:latin typeface="Calibri"/>
                          <a:cs typeface="Calibri"/>
                        </a:rPr>
                        <a:t>o</a:t>
                      </a:r>
                      <a:r>
                        <a:rPr sz="1800" b="1" spc="-5" dirty="0">
                          <a:solidFill>
                            <a:srgbClr val="FFFFFF"/>
                          </a:solidFill>
                          <a:latin typeface="Calibri"/>
                          <a:cs typeface="Calibri"/>
                        </a:rPr>
                        <a:t>nd  </a:t>
                      </a:r>
                      <a:r>
                        <a:rPr sz="1800" b="1" spc="-10" dirty="0">
                          <a:solidFill>
                            <a:srgbClr val="FFFFFF"/>
                          </a:solidFill>
                          <a:latin typeface="Calibri"/>
                          <a:cs typeface="Calibri"/>
                        </a:rPr>
                        <a:t>donors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103505" marR="80010" indent="101600">
                        <a:lnSpc>
                          <a:spcPts val="2130"/>
                        </a:lnSpc>
                        <a:spcBef>
                          <a:spcPts val="710"/>
                        </a:spcBef>
                      </a:pPr>
                      <a:r>
                        <a:rPr sz="1800" b="1" spc="-5" dirty="0">
                          <a:solidFill>
                            <a:srgbClr val="FFFFFF"/>
                          </a:solidFill>
                          <a:latin typeface="Calibri"/>
                          <a:cs typeface="Calibri"/>
                        </a:rPr>
                        <a:t>H-bond  acce</a:t>
                      </a:r>
                      <a:r>
                        <a:rPr sz="1800" b="1" spc="-10" dirty="0">
                          <a:solidFill>
                            <a:srgbClr val="FFFFFF"/>
                          </a:solidFill>
                          <a:latin typeface="Calibri"/>
                          <a:cs typeface="Calibri"/>
                        </a:rPr>
                        <a:t>p</a:t>
                      </a:r>
                      <a:r>
                        <a:rPr sz="1800" b="1" spc="-20" dirty="0">
                          <a:solidFill>
                            <a:srgbClr val="FFFFFF"/>
                          </a:solidFill>
                          <a:latin typeface="Calibri"/>
                          <a:cs typeface="Calibri"/>
                        </a:rPr>
                        <a:t>t</a:t>
                      </a:r>
                      <a:r>
                        <a:rPr sz="1800" b="1" spc="-5" dirty="0">
                          <a:solidFill>
                            <a:srgbClr val="FFFFFF"/>
                          </a:solidFill>
                          <a:latin typeface="Calibri"/>
                          <a:cs typeface="Calibri"/>
                        </a:rPr>
                        <a:t>o</a:t>
                      </a:r>
                      <a:r>
                        <a:rPr sz="1800" b="1" spc="-25" dirty="0">
                          <a:solidFill>
                            <a:srgbClr val="FFFFFF"/>
                          </a:solidFill>
                          <a:latin typeface="Calibri"/>
                          <a:cs typeface="Calibri"/>
                        </a:rPr>
                        <a:t>r</a:t>
                      </a:r>
                      <a:r>
                        <a:rPr sz="1800" b="1" dirty="0">
                          <a:solidFill>
                            <a:srgbClr val="FFFFFF"/>
                          </a:solidFill>
                          <a:latin typeface="Calibri"/>
                          <a:cs typeface="Calibri"/>
                        </a:rPr>
                        <a:t>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5"/>
                        </a:spcBef>
                      </a:pPr>
                      <a:endParaRPr sz="2350">
                        <a:latin typeface="Times New Roman"/>
                        <a:cs typeface="Times New Roman"/>
                      </a:endParaRPr>
                    </a:p>
                    <a:p>
                      <a:pPr marL="201295">
                        <a:lnSpc>
                          <a:spcPct val="100000"/>
                        </a:lnSpc>
                      </a:pPr>
                      <a:r>
                        <a:rPr sz="1800" b="1" spc="-15" dirty="0">
                          <a:solidFill>
                            <a:srgbClr val="FFFFFF"/>
                          </a:solidFill>
                          <a:latin typeface="Calibri"/>
                          <a:cs typeface="Calibri"/>
                        </a:rPr>
                        <a:t>Kd</a:t>
                      </a:r>
                      <a:r>
                        <a:rPr sz="1800" b="1" spc="-25" dirty="0">
                          <a:solidFill>
                            <a:srgbClr val="FFFFFF"/>
                          </a:solidFill>
                          <a:latin typeface="Calibri"/>
                          <a:cs typeface="Calibri"/>
                        </a:rPr>
                        <a:t> </a:t>
                      </a:r>
                      <a:r>
                        <a:rPr sz="1800" b="1" dirty="0">
                          <a:solidFill>
                            <a:srgbClr val="FFFFFF"/>
                          </a:solidFill>
                          <a:latin typeface="Calibri"/>
                          <a:cs typeface="Calibri"/>
                        </a:rPr>
                        <a:t>(fM)</a:t>
                      </a:r>
                      <a:endParaRPr sz="1800">
                        <a:latin typeface="Calibri"/>
                        <a:cs typeface="Calibr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323850">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1"/>
                  </a:ext>
                </a:extLst>
              </a:tr>
              <a:tr h="323850">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2"/>
                  </a:ext>
                </a:extLst>
              </a:tr>
              <a:tr h="323850">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3"/>
                  </a:ext>
                </a:extLst>
              </a:tr>
              <a:tr h="323850">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323850">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323850">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323850">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323850">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323850">
                <a:tc>
                  <a:txBody>
                    <a:bodyPr/>
                    <a:lstStyle/>
                    <a:p>
                      <a:pPr algn="r">
                        <a:lnSpc>
                          <a:spcPct val="100000"/>
                        </a:lnSpc>
                        <a:spcBef>
                          <a:spcPts val="290"/>
                        </a:spcBef>
                      </a:pPr>
                      <a:r>
                        <a:rPr sz="1800" dirty="0">
                          <a:latin typeface="Calibri"/>
                          <a:cs typeface="Calibri"/>
                        </a:rPr>
                        <a:t>9</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57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311785">
                <a:tc>
                  <a:txBody>
                    <a:bodyPr/>
                    <a:lstStyle/>
                    <a:p>
                      <a:pPr algn="r">
                        <a:lnSpc>
                          <a:spcPts val="2065"/>
                        </a:lnSpc>
                        <a:spcBef>
                          <a:spcPts val="290"/>
                        </a:spcBef>
                      </a:pPr>
                      <a:r>
                        <a:rPr sz="1800" dirty="0">
                          <a:latin typeface="Calibri"/>
                          <a:cs typeface="Calibri"/>
                        </a:rPr>
                        <a:t>10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tcPr>
                </a:tc>
                <a:tc>
                  <a:txBody>
                    <a:bodyPr/>
                    <a:lstStyle/>
                    <a:p>
                      <a:pPr algn="r">
                        <a:lnSpc>
                          <a:spcPts val="2065"/>
                        </a:lnSpc>
                        <a:spcBef>
                          <a:spcPts val="290"/>
                        </a:spcBef>
                      </a:pPr>
                      <a:r>
                        <a:rPr sz="1800" dirty="0">
                          <a:latin typeface="Calibri"/>
                          <a:cs typeface="Calibri"/>
                        </a:rPr>
                        <a:t>6</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121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b="1" dirty="0">
                          <a:solidFill>
                            <a:srgbClr val="FFFFFF"/>
                          </a:solidFill>
                          <a:latin typeface="Calibri"/>
                          <a:cs typeface="Calibri"/>
                        </a:rPr>
                        <a:t>8</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79646"/>
                    </a:solidFill>
                  </a:tcPr>
                </a:tc>
                <a:extLst>
                  <a:ext uri="{0D108BD9-81ED-4DB2-BD59-A6C34878D82A}">
                    <a16:rowId xmlns:a16="http://schemas.microsoft.com/office/drawing/2014/main" val="10010"/>
                  </a:ext>
                </a:extLst>
              </a:tr>
              <a:tr h="335280">
                <a:tc>
                  <a:txBody>
                    <a:bodyPr/>
                    <a:lstStyle/>
                    <a:p>
                      <a:pPr algn="r">
                        <a:lnSpc>
                          <a:spcPct val="100000"/>
                        </a:lnSpc>
                        <a:spcBef>
                          <a:spcPts val="380"/>
                        </a:spcBef>
                      </a:pPr>
                      <a:r>
                        <a:rPr sz="1800" dirty="0">
                          <a:latin typeface="Calibri"/>
                          <a:cs typeface="Calibri"/>
                        </a:rPr>
                        <a:t>11</a:t>
                      </a:r>
                      <a:endParaRPr sz="1800">
                        <a:latin typeface="Calibri"/>
                        <a:cs typeface="Calibri"/>
                      </a:endParaRPr>
                    </a:p>
                  </a:txBody>
                  <a:tcPr marL="0" marR="0" marT="4826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tcPr>
                </a:tc>
                <a:tc>
                  <a:txBody>
                    <a:bodyPr/>
                    <a:lstStyle/>
                    <a:p>
                      <a:pPr algn="r">
                        <a:lnSpc>
                          <a:spcPct val="100000"/>
                        </a:lnSpc>
                        <a:spcBef>
                          <a:spcPts val="380"/>
                        </a:spcBef>
                      </a:pPr>
                      <a:r>
                        <a:rPr sz="1800" dirty="0">
                          <a:latin typeface="Calibri"/>
                          <a:cs typeface="Calibri"/>
                        </a:rPr>
                        <a:t>4</a:t>
                      </a:r>
                      <a:endParaRPr sz="1800">
                        <a:latin typeface="Calibri"/>
                        <a:cs typeface="Calibri"/>
                      </a:endParaRPr>
                    </a:p>
                  </a:txBody>
                  <a:tcPr marL="0" marR="0" marT="48260"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98</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2</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1</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1</a:t>
                      </a:r>
                      <a:endParaRPr sz="1800">
                        <a:latin typeface="Calibri"/>
                        <a:cs typeface="Calibri"/>
                      </a:endParaRPr>
                    </a:p>
                  </a:txBody>
                  <a:tcPr marL="0" marR="0" marT="48260" marB="0">
                    <a:lnL w="19050">
                      <a:solidFill>
                        <a:srgbClr val="FFFFFF"/>
                      </a:solidFill>
                      <a:prstDash val="solid"/>
                    </a:lnL>
                    <a:lnR w="19050">
                      <a:solidFill>
                        <a:srgbClr val="000000"/>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b="1" dirty="0">
                          <a:latin typeface="Calibri"/>
                          <a:cs typeface="Calibri"/>
                        </a:rPr>
                        <a:t>????????</a:t>
                      </a:r>
                      <a:endParaRPr sz="1800">
                        <a:latin typeface="Calibri"/>
                        <a:cs typeface="Calibri"/>
                      </a:endParaRPr>
                    </a:p>
                  </a:txBody>
                  <a:tcPr marL="0" marR="0" marT="48260"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val="10011"/>
                  </a:ext>
                </a:extLst>
              </a:tr>
            </a:tbl>
          </a:graphicData>
        </a:graphic>
      </p:graphicFrame>
      <p:sp>
        <p:nvSpPr>
          <p:cNvPr id="24" name="object 24"/>
          <p:cNvSpPr/>
          <p:nvPr/>
        </p:nvSpPr>
        <p:spPr>
          <a:xfrm>
            <a:off x="1799167" y="6239933"/>
            <a:ext cx="5638800" cy="495300"/>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262124" y="6163990"/>
            <a:ext cx="1099787" cy="60054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7872730" cy="251968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dirty="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Linear</a:t>
            </a:r>
            <a:r>
              <a:rPr sz="2800" dirty="0">
                <a:latin typeface="Calibri"/>
                <a:cs typeface="Calibri"/>
              </a:rPr>
              <a:t> </a:t>
            </a:r>
            <a:r>
              <a:rPr sz="2800" spc="-15" dirty="0">
                <a:latin typeface="Calibri"/>
                <a:cs typeface="Calibri"/>
              </a:rPr>
              <a:t>regression</a:t>
            </a:r>
            <a:endParaRPr sz="2800" dirty="0">
              <a:latin typeface="Calibri"/>
              <a:cs typeface="Calibri"/>
            </a:endParaRPr>
          </a:p>
          <a:p>
            <a:pPr marL="755650" lvl="1" indent="-285750">
              <a:lnSpc>
                <a:spcPct val="100000"/>
              </a:lnSpc>
              <a:spcBef>
                <a:spcPts val="675"/>
              </a:spcBef>
              <a:buFont typeface="Arial"/>
              <a:buChar char="–"/>
              <a:tabLst>
                <a:tab pos="755650" algn="l"/>
              </a:tabLst>
            </a:pPr>
            <a:r>
              <a:rPr sz="2800" spc="-5" dirty="0">
                <a:latin typeface="Calibri"/>
                <a:cs typeface="Calibri"/>
              </a:rPr>
              <a:t>LASSO </a:t>
            </a:r>
            <a:r>
              <a:rPr sz="2800" spc="-15" dirty="0">
                <a:latin typeface="Calibri"/>
                <a:cs typeface="Calibri"/>
              </a:rPr>
              <a:t>regression </a:t>
            </a:r>
            <a:r>
              <a:rPr sz="1800" spc="-5" dirty="0">
                <a:latin typeface="Calibri"/>
                <a:cs typeface="Calibri"/>
              </a:rPr>
              <a:t>(least absolute </a:t>
            </a:r>
            <a:r>
              <a:rPr sz="1800" spc="-10" dirty="0">
                <a:latin typeface="Calibri"/>
                <a:cs typeface="Calibri"/>
              </a:rPr>
              <a:t>shrinkage </a:t>
            </a:r>
            <a:r>
              <a:rPr sz="1800" dirty="0">
                <a:latin typeface="Calibri"/>
                <a:cs typeface="Calibri"/>
              </a:rPr>
              <a:t>and </a:t>
            </a:r>
            <a:r>
              <a:rPr sz="1800" spc="-5" dirty="0">
                <a:latin typeface="Calibri"/>
                <a:cs typeface="Calibri"/>
              </a:rPr>
              <a:t>selection</a:t>
            </a:r>
            <a:r>
              <a:rPr sz="1800" spc="90" dirty="0">
                <a:latin typeface="Calibri"/>
                <a:cs typeface="Calibri"/>
              </a:rPr>
              <a:t> </a:t>
            </a:r>
            <a:r>
              <a:rPr sz="1800" spc="-10" dirty="0">
                <a:latin typeface="Calibri"/>
                <a:cs typeface="Calibri"/>
              </a:rPr>
              <a:t>operator)</a:t>
            </a:r>
            <a:endParaRPr sz="1800" dirty="0">
              <a:latin typeface="Calibri"/>
              <a:cs typeface="Calibri"/>
            </a:endParaRPr>
          </a:p>
          <a:p>
            <a:pPr marL="1155700" lvl="2" indent="-228600">
              <a:lnSpc>
                <a:spcPct val="100000"/>
              </a:lnSpc>
              <a:spcBef>
                <a:spcPts val="605"/>
              </a:spcBef>
              <a:buFont typeface="Arial"/>
              <a:buChar char="•"/>
              <a:tabLst>
                <a:tab pos="1155700" algn="l"/>
              </a:tabLst>
            </a:pPr>
            <a:r>
              <a:rPr sz="2400" spc="-20" dirty="0">
                <a:latin typeface="Calibri"/>
                <a:cs typeface="Calibri"/>
              </a:rPr>
              <a:t>Variable </a:t>
            </a:r>
            <a:r>
              <a:rPr sz="2400" spc="-5" dirty="0">
                <a:latin typeface="Calibri"/>
                <a:cs typeface="Calibri"/>
              </a:rPr>
              <a:t>selection (which </a:t>
            </a:r>
            <a:r>
              <a:rPr sz="2400" spc="-15" dirty="0">
                <a:latin typeface="Calibri"/>
                <a:cs typeface="Calibri"/>
              </a:rPr>
              <a:t>features are </a:t>
            </a:r>
            <a:r>
              <a:rPr sz="2400" spc="-5" dirty="0">
                <a:latin typeface="Calibri"/>
                <a:cs typeface="Calibri"/>
              </a:rPr>
              <a:t>actually</a:t>
            </a:r>
            <a:r>
              <a:rPr sz="2400" spc="35" dirty="0">
                <a:latin typeface="Calibri"/>
                <a:cs typeface="Calibri"/>
              </a:rPr>
              <a:t> </a:t>
            </a:r>
            <a:r>
              <a:rPr sz="2400" spc="-5" dirty="0">
                <a:latin typeface="Calibri"/>
                <a:cs typeface="Calibri"/>
              </a:rPr>
              <a:t>useful)</a:t>
            </a:r>
            <a:endParaRPr sz="2400" dirty="0">
              <a:latin typeface="Calibri"/>
              <a:cs typeface="Calibri"/>
            </a:endParaRPr>
          </a:p>
          <a:p>
            <a:pPr marL="1155700" lvl="2" indent="-228600">
              <a:lnSpc>
                <a:spcPct val="100000"/>
              </a:lnSpc>
              <a:spcBef>
                <a:spcPts val="555"/>
              </a:spcBef>
              <a:buFont typeface="Arial"/>
              <a:buChar char="•"/>
              <a:tabLst>
                <a:tab pos="1155700" algn="l"/>
              </a:tabLst>
            </a:pPr>
            <a:r>
              <a:rPr sz="2400" spc="-10" dirty="0">
                <a:latin typeface="Calibri"/>
                <a:cs typeface="Calibri"/>
              </a:rPr>
              <a:t>Regularization </a:t>
            </a:r>
            <a:r>
              <a:rPr sz="2400" spc="-15" dirty="0">
                <a:latin typeface="Calibri"/>
                <a:cs typeface="Calibri"/>
              </a:rPr>
              <a:t>(avoid </a:t>
            </a:r>
            <a:r>
              <a:rPr sz="2400" spc="-10" dirty="0">
                <a:latin typeface="Calibri"/>
                <a:cs typeface="Calibri"/>
              </a:rPr>
              <a:t>overfitting </a:t>
            </a:r>
            <a:r>
              <a:rPr sz="2400" spc="-15" dirty="0">
                <a:latin typeface="Calibri"/>
                <a:cs typeface="Calibri"/>
              </a:rPr>
              <a:t>to </a:t>
            </a:r>
            <a:r>
              <a:rPr sz="2400" spc="-10" dirty="0">
                <a:latin typeface="Calibri"/>
                <a:cs typeface="Calibri"/>
              </a:rPr>
              <a:t>your training</a:t>
            </a:r>
            <a:r>
              <a:rPr sz="2400" spc="0" dirty="0">
                <a:latin typeface="Calibri"/>
                <a:cs typeface="Calibri"/>
              </a:rPr>
              <a:t> </a:t>
            </a:r>
            <a:r>
              <a:rPr sz="2400" spc="-15" dirty="0">
                <a:latin typeface="Calibri"/>
                <a:cs typeface="Calibri"/>
              </a:rPr>
              <a:t>data)</a:t>
            </a:r>
            <a:endParaRPr sz="2400" dirty="0">
              <a:latin typeface="Calibri"/>
              <a:cs typeface="Calibri"/>
            </a:endParaRPr>
          </a:p>
        </p:txBody>
      </p:sp>
      <p:sp>
        <p:nvSpPr>
          <p:cNvPr id="5" name="object 5"/>
          <p:cNvSpPr/>
          <p:nvPr/>
        </p:nvSpPr>
        <p:spPr>
          <a:xfrm>
            <a:off x="4507936" y="1829282"/>
            <a:ext cx="2870200" cy="844550"/>
          </a:xfrm>
          <a:prstGeom prst="rect">
            <a:avLst/>
          </a:prstGeom>
          <a:blipFill>
            <a:blip r:embed="rId3"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2685868" y="4230263"/>
          <a:ext cx="4107176" cy="2189480"/>
        </p:xfrm>
        <a:graphic>
          <a:graphicData uri="http://schemas.openxmlformats.org/drawingml/2006/table">
            <a:tbl>
              <a:tblPr firstRow="1" bandRow="1">
                <a:tableStyleId>{2D5ABB26-0587-4C30-8999-92F81FD0307C}</a:tableStyleId>
              </a:tblPr>
              <a:tblGrid>
                <a:gridCol w="586740">
                  <a:extLst>
                    <a:ext uri="{9D8B030D-6E8A-4147-A177-3AD203B41FA5}">
                      <a16:colId xmlns:a16="http://schemas.microsoft.com/office/drawing/2014/main" val="20000"/>
                    </a:ext>
                  </a:extLst>
                </a:gridCol>
                <a:gridCol w="586740">
                  <a:extLst>
                    <a:ext uri="{9D8B030D-6E8A-4147-A177-3AD203B41FA5}">
                      <a16:colId xmlns:a16="http://schemas.microsoft.com/office/drawing/2014/main" val="20001"/>
                    </a:ext>
                  </a:extLst>
                </a:gridCol>
                <a:gridCol w="586740">
                  <a:extLst>
                    <a:ext uri="{9D8B030D-6E8A-4147-A177-3AD203B41FA5}">
                      <a16:colId xmlns:a16="http://schemas.microsoft.com/office/drawing/2014/main" val="20002"/>
                    </a:ext>
                  </a:extLst>
                </a:gridCol>
                <a:gridCol w="586739">
                  <a:extLst>
                    <a:ext uri="{9D8B030D-6E8A-4147-A177-3AD203B41FA5}">
                      <a16:colId xmlns:a16="http://schemas.microsoft.com/office/drawing/2014/main" val="20003"/>
                    </a:ext>
                  </a:extLst>
                </a:gridCol>
                <a:gridCol w="586739">
                  <a:extLst>
                    <a:ext uri="{9D8B030D-6E8A-4147-A177-3AD203B41FA5}">
                      <a16:colId xmlns:a16="http://schemas.microsoft.com/office/drawing/2014/main" val="20004"/>
                    </a:ext>
                  </a:extLst>
                </a:gridCol>
                <a:gridCol w="586739">
                  <a:extLst>
                    <a:ext uri="{9D8B030D-6E8A-4147-A177-3AD203B41FA5}">
                      <a16:colId xmlns:a16="http://schemas.microsoft.com/office/drawing/2014/main" val="20005"/>
                    </a:ext>
                  </a:extLst>
                </a:gridCol>
                <a:gridCol w="586739">
                  <a:extLst>
                    <a:ext uri="{9D8B030D-6E8A-4147-A177-3AD203B41FA5}">
                      <a16:colId xmlns:a16="http://schemas.microsoft.com/office/drawing/2014/main" val="20006"/>
                    </a:ext>
                  </a:extLst>
                </a:gridCol>
              </a:tblGrid>
              <a:tr h="525145">
                <a:tc>
                  <a:txBody>
                    <a:bodyPr/>
                    <a:lstStyle/>
                    <a:p>
                      <a:pPr>
                        <a:lnSpc>
                          <a:spcPct val="100000"/>
                        </a:lnSpc>
                      </a:pPr>
                      <a:endParaRPr sz="1300">
                        <a:latin typeface="Times New Roman"/>
                        <a:cs typeface="Times New Roman"/>
                      </a:endParaRPr>
                    </a:p>
                    <a:p>
                      <a:pPr>
                        <a:lnSpc>
                          <a:spcPct val="100000"/>
                        </a:lnSpc>
                        <a:spcBef>
                          <a:spcPts val="10"/>
                        </a:spcBef>
                      </a:pPr>
                      <a:endParaRPr sz="1150">
                        <a:latin typeface="Times New Roman"/>
                        <a:cs typeface="Times New Roman"/>
                      </a:endParaRPr>
                    </a:p>
                    <a:p>
                      <a:pPr marR="20320" algn="r">
                        <a:lnSpc>
                          <a:spcPts val="1210"/>
                        </a:lnSpc>
                      </a:pPr>
                      <a:r>
                        <a:rPr sz="1050" b="1" spc="-20" dirty="0">
                          <a:solidFill>
                            <a:srgbClr val="FFFFFF"/>
                          </a:solidFill>
                          <a:latin typeface="Calibri"/>
                          <a:cs typeface="Calibri"/>
                        </a:rPr>
                        <a:t>M</a:t>
                      </a:r>
                      <a:r>
                        <a:rPr sz="1050" b="1" spc="-15" dirty="0">
                          <a:solidFill>
                            <a:srgbClr val="FFFFFF"/>
                          </a:solidFill>
                          <a:latin typeface="Calibri"/>
                          <a:cs typeface="Calibri"/>
                        </a:rPr>
                        <a:t>o</a:t>
                      </a:r>
                      <a:r>
                        <a:rPr sz="1050" b="1" dirty="0">
                          <a:solidFill>
                            <a:srgbClr val="FFFFFF"/>
                          </a:solidFill>
                          <a:latin typeface="Calibri"/>
                          <a:cs typeface="Calibri"/>
                        </a:rPr>
                        <a:t>l</a:t>
                      </a:r>
                      <a:r>
                        <a:rPr sz="1050" b="1" spc="-15" dirty="0">
                          <a:solidFill>
                            <a:srgbClr val="FFFFFF"/>
                          </a:solidFill>
                          <a:latin typeface="Calibri"/>
                          <a:cs typeface="Calibri"/>
                        </a:rPr>
                        <a:t>e</a:t>
                      </a:r>
                      <a:r>
                        <a:rPr sz="1050" b="1" spc="-10" dirty="0">
                          <a:solidFill>
                            <a:srgbClr val="FFFFFF"/>
                          </a:solidFill>
                          <a:latin typeface="Calibri"/>
                          <a:cs typeface="Calibri"/>
                        </a:rPr>
                        <a:t>cu</a:t>
                      </a:r>
                      <a:r>
                        <a:rPr sz="1050" b="1" dirty="0">
                          <a:solidFill>
                            <a:srgbClr val="FFFFFF"/>
                          </a:solidFill>
                          <a:latin typeface="Calibri"/>
                          <a:cs typeface="Calibri"/>
                        </a:rPr>
                        <a:t>le</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113030" marR="26034" indent="-66040">
                        <a:lnSpc>
                          <a:spcPts val="1230"/>
                        </a:lnSpc>
                        <a:spcBef>
                          <a:spcPts val="5"/>
                        </a:spcBef>
                      </a:pPr>
                      <a:r>
                        <a:rPr sz="1050" b="1" spc="-10" dirty="0">
                          <a:solidFill>
                            <a:srgbClr val="FFFFFF"/>
                          </a:solidFill>
                          <a:latin typeface="Calibri"/>
                          <a:cs typeface="Calibri"/>
                        </a:rPr>
                        <a:t>D</a:t>
                      </a:r>
                      <a:r>
                        <a:rPr sz="1050" b="1" spc="-5" dirty="0">
                          <a:solidFill>
                            <a:srgbClr val="FFFFFF"/>
                          </a:solidFill>
                          <a:latin typeface="Calibri"/>
                          <a:cs typeface="Calibri"/>
                        </a:rPr>
                        <a:t>iff</a:t>
                      </a:r>
                      <a:r>
                        <a:rPr sz="1050" b="1" spc="-15" dirty="0">
                          <a:solidFill>
                            <a:srgbClr val="FFFFFF"/>
                          </a:solidFill>
                          <a:latin typeface="Calibri"/>
                          <a:cs typeface="Calibri"/>
                        </a:rPr>
                        <a:t>u</a:t>
                      </a:r>
                      <a:r>
                        <a:rPr sz="1050" b="1" spc="-5" dirty="0">
                          <a:solidFill>
                            <a:srgbClr val="FFFFFF"/>
                          </a:solidFill>
                          <a:latin typeface="Calibri"/>
                          <a:cs typeface="Calibri"/>
                        </a:rPr>
                        <a:t>s</a:t>
                      </a:r>
                      <a:r>
                        <a:rPr sz="1050" b="1" dirty="0">
                          <a:solidFill>
                            <a:srgbClr val="FFFFFF"/>
                          </a:solidFill>
                          <a:latin typeface="Calibri"/>
                          <a:cs typeface="Calibri"/>
                        </a:rPr>
                        <a:t>i</a:t>
                      </a:r>
                      <a:r>
                        <a:rPr sz="1050" b="1" spc="-15" dirty="0">
                          <a:solidFill>
                            <a:srgbClr val="FFFFFF"/>
                          </a:solidFill>
                          <a:latin typeface="Calibri"/>
                          <a:cs typeface="Calibri"/>
                        </a:rPr>
                        <a:t>o</a:t>
                      </a:r>
                      <a:r>
                        <a:rPr sz="1050" b="1" dirty="0">
                          <a:solidFill>
                            <a:srgbClr val="FFFFFF"/>
                          </a:solidFill>
                          <a:latin typeface="Calibri"/>
                          <a:cs typeface="Calibri"/>
                        </a:rPr>
                        <a:t>n  </a:t>
                      </a:r>
                      <a:r>
                        <a:rPr sz="1050" b="1" spc="-5" dirty="0">
                          <a:solidFill>
                            <a:srgbClr val="FFFFFF"/>
                          </a:solidFill>
                          <a:latin typeface="Calibri"/>
                          <a:cs typeface="Calibri"/>
                        </a:rPr>
                        <a:t>(nm/s)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20"/>
                        </a:spcBef>
                      </a:pPr>
                      <a:endParaRPr sz="1400">
                        <a:latin typeface="Times New Roman"/>
                        <a:cs typeface="Times New Roman"/>
                      </a:endParaRPr>
                    </a:p>
                    <a:p>
                      <a:pPr marL="98425" indent="-79375">
                        <a:lnSpc>
                          <a:spcPts val="1230"/>
                        </a:lnSpc>
                        <a:spcBef>
                          <a:spcPts val="5"/>
                        </a:spcBef>
                      </a:pPr>
                      <a:r>
                        <a:rPr sz="1050" b="1" spc="-20" dirty="0">
                          <a:solidFill>
                            <a:srgbClr val="FFFFFF"/>
                          </a:solidFill>
                          <a:latin typeface="Calibri"/>
                          <a:cs typeface="Calibri"/>
                        </a:rPr>
                        <a:t>M</a:t>
                      </a:r>
                      <a:r>
                        <a:rPr sz="1050" b="1" spc="-15" dirty="0">
                          <a:solidFill>
                            <a:srgbClr val="FFFFFF"/>
                          </a:solidFill>
                          <a:latin typeface="Calibri"/>
                          <a:cs typeface="Calibri"/>
                        </a:rPr>
                        <a:t>o</a:t>
                      </a:r>
                      <a:r>
                        <a:rPr sz="1050" b="1" dirty="0">
                          <a:solidFill>
                            <a:srgbClr val="FFFFFF"/>
                          </a:solidFill>
                          <a:latin typeface="Calibri"/>
                          <a:cs typeface="Calibri"/>
                        </a:rPr>
                        <a:t>l</a:t>
                      </a:r>
                      <a:r>
                        <a:rPr sz="1050" b="1" spc="-15" dirty="0">
                          <a:solidFill>
                            <a:srgbClr val="FFFFFF"/>
                          </a:solidFill>
                          <a:latin typeface="Calibri"/>
                          <a:cs typeface="Calibri"/>
                        </a:rPr>
                        <a:t>e</a:t>
                      </a:r>
                      <a:r>
                        <a:rPr sz="1050" b="1" spc="-10" dirty="0">
                          <a:solidFill>
                            <a:srgbClr val="FFFFFF"/>
                          </a:solidFill>
                          <a:latin typeface="Calibri"/>
                          <a:cs typeface="Calibri"/>
                        </a:rPr>
                        <a:t>cu</a:t>
                      </a:r>
                      <a:r>
                        <a:rPr sz="1050" b="1" dirty="0">
                          <a:solidFill>
                            <a:srgbClr val="FFFFFF"/>
                          </a:solidFill>
                          <a:latin typeface="Calibri"/>
                          <a:cs typeface="Calibri"/>
                        </a:rPr>
                        <a:t>l</a:t>
                      </a:r>
                      <a:r>
                        <a:rPr sz="1050" b="1" spc="-15" dirty="0">
                          <a:solidFill>
                            <a:srgbClr val="FFFFFF"/>
                          </a:solidFill>
                          <a:latin typeface="Calibri"/>
                          <a:cs typeface="Calibri"/>
                        </a:rPr>
                        <a:t>a</a:t>
                      </a:r>
                      <a:r>
                        <a:rPr sz="1050" b="1" dirty="0">
                          <a:solidFill>
                            <a:srgbClr val="FFFFFF"/>
                          </a:solidFill>
                          <a:latin typeface="Calibri"/>
                          <a:cs typeface="Calibri"/>
                        </a:rPr>
                        <a:t>r  </a:t>
                      </a:r>
                      <a:r>
                        <a:rPr sz="1050" b="1" spc="-5" dirty="0">
                          <a:solidFill>
                            <a:srgbClr val="FFFFFF"/>
                          </a:solidFill>
                          <a:latin typeface="Calibri"/>
                          <a:cs typeface="Calibri"/>
                        </a:rPr>
                        <a:t>Weight</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1350">
                        <a:latin typeface="Times New Roman"/>
                        <a:cs typeface="Times New Roman"/>
                      </a:endParaRPr>
                    </a:p>
                    <a:p>
                      <a:pPr marL="13970" algn="ctr">
                        <a:lnSpc>
                          <a:spcPts val="1245"/>
                        </a:lnSpc>
                      </a:pPr>
                      <a:r>
                        <a:rPr sz="1050" b="1" dirty="0">
                          <a:latin typeface="Calibri"/>
                          <a:cs typeface="Calibri"/>
                        </a:rPr>
                        <a:t>C=C</a:t>
                      </a:r>
                      <a:endParaRPr sz="1050">
                        <a:latin typeface="Calibri"/>
                        <a:cs typeface="Calibri"/>
                      </a:endParaRPr>
                    </a:p>
                    <a:p>
                      <a:pPr marL="10795" algn="ctr">
                        <a:lnSpc>
                          <a:spcPts val="1225"/>
                        </a:lnSpc>
                      </a:pPr>
                      <a:r>
                        <a:rPr sz="1050" b="1" spc="-5" dirty="0">
                          <a:latin typeface="Calibri"/>
                          <a:cs typeface="Calibri"/>
                        </a:rPr>
                        <a:t>bonds</a:t>
                      </a:r>
                      <a:endParaRPr sz="105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105410" marR="73660" indent="-12065">
                        <a:lnSpc>
                          <a:spcPts val="1230"/>
                        </a:lnSpc>
                        <a:spcBef>
                          <a:spcPts val="5"/>
                        </a:spcBef>
                      </a:pPr>
                      <a:r>
                        <a:rPr sz="1050" b="1" spc="-15" dirty="0">
                          <a:latin typeface="Calibri"/>
                          <a:cs typeface="Calibri"/>
                        </a:rPr>
                        <a:t>H</a:t>
                      </a:r>
                      <a:r>
                        <a:rPr sz="1050" b="1" spc="-5" dirty="0">
                          <a:latin typeface="Calibri"/>
                          <a:cs typeface="Calibri"/>
                        </a:rPr>
                        <a:t>-</a:t>
                      </a:r>
                      <a:r>
                        <a:rPr sz="1050" b="1" spc="-10" dirty="0">
                          <a:latin typeface="Calibri"/>
                          <a:cs typeface="Calibri"/>
                        </a:rPr>
                        <a:t>b</a:t>
                      </a:r>
                      <a:r>
                        <a:rPr sz="1050" b="1" spc="-15" dirty="0">
                          <a:latin typeface="Calibri"/>
                          <a:cs typeface="Calibri"/>
                        </a:rPr>
                        <a:t>o</a:t>
                      </a:r>
                      <a:r>
                        <a:rPr sz="1050" b="1" spc="-10" dirty="0">
                          <a:latin typeface="Calibri"/>
                          <a:cs typeface="Calibri"/>
                        </a:rPr>
                        <a:t>nd  </a:t>
                      </a:r>
                      <a:r>
                        <a:rPr sz="1050" b="1" spc="-5" dirty="0">
                          <a:latin typeface="Calibri"/>
                          <a:cs typeface="Calibri"/>
                        </a:rPr>
                        <a:t>donors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32384" marR="12065" indent="60960">
                        <a:lnSpc>
                          <a:spcPts val="1230"/>
                        </a:lnSpc>
                        <a:spcBef>
                          <a:spcPts val="5"/>
                        </a:spcBef>
                      </a:pPr>
                      <a:r>
                        <a:rPr sz="1050" b="1" spc="-5" dirty="0">
                          <a:solidFill>
                            <a:srgbClr val="FFFFFF"/>
                          </a:solidFill>
                          <a:latin typeface="Calibri"/>
                          <a:cs typeface="Calibri"/>
                        </a:rPr>
                        <a:t>H-bond  </a:t>
                      </a:r>
                      <a:r>
                        <a:rPr sz="1050" b="1" spc="-15" dirty="0">
                          <a:solidFill>
                            <a:srgbClr val="FFFFFF"/>
                          </a:solidFill>
                          <a:latin typeface="Calibri"/>
                          <a:cs typeface="Calibri"/>
                        </a:rPr>
                        <a:t>a</a:t>
                      </a:r>
                      <a:r>
                        <a:rPr sz="1050" b="1" spc="-10" dirty="0">
                          <a:solidFill>
                            <a:srgbClr val="FFFFFF"/>
                          </a:solidFill>
                          <a:latin typeface="Calibri"/>
                          <a:cs typeface="Calibri"/>
                        </a:rPr>
                        <a:t>cc</a:t>
                      </a:r>
                      <a:r>
                        <a:rPr sz="1050" b="1" spc="-15" dirty="0">
                          <a:solidFill>
                            <a:srgbClr val="FFFFFF"/>
                          </a:solidFill>
                          <a:latin typeface="Calibri"/>
                          <a:cs typeface="Calibri"/>
                        </a:rPr>
                        <a:t>e</a:t>
                      </a:r>
                      <a:r>
                        <a:rPr sz="1050" b="1" spc="-10" dirty="0">
                          <a:solidFill>
                            <a:srgbClr val="FFFFFF"/>
                          </a:solidFill>
                          <a:latin typeface="Calibri"/>
                          <a:cs typeface="Calibri"/>
                        </a:rPr>
                        <a:t>pt</a:t>
                      </a:r>
                      <a:r>
                        <a:rPr sz="1050" b="1" spc="-15" dirty="0">
                          <a:solidFill>
                            <a:srgbClr val="FFFFFF"/>
                          </a:solidFill>
                          <a:latin typeface="Calibri"/>
                          <a:cs typeface="Calibri"/>
                        </a:rPr>
                        <a:t>o</a:t>
                      </a:r>
                      <a:r>
                        <a:rPr sz="1050" b="1" spc="-5" dirty="0">
                          <a:solidFill>
                            <a:srgbClr val="FFFFFF"/>
                          </a:solidFill>
                          <a:latin typeface="Calibri"/>
                          <a:cs typeface="Calibri"/>
                        </a:rPr>
                        <a:t>r</a:t>
                      </a:r>
                      <a:r>
                        <a:rPr sz="1050" b="1" dirty="0">
                          <a:solidFill>
                            <a:srgbClr val="FFFFFF"/>
                          </a:solidFill>
                          <a:latin typeface="Calibri"/>
                          <a:cs typeface="Calibri"/>
                        </a:rPr>
                        <a:t>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pPr>
                      <a:endParaRPr sz="1300">
                        <a:latin typeface="Times New Roman"/>
                        <a:cs typeface="Times New Roman"/>
                      </a:endParaRPr>
                    </a:p>
                    <a:p>
                      <a:pPr>
                        <a:lnSpc>
                          <a:spcPct val="100000"/>
                        </a:lnSpc>
                        <a:spcBef>
                          <a:spcPts val="35"/>
                        </a:spcBef>
                      </a:pPr>
                      <a:endParaRPr sz="1100">
                        <a:latin typeface="Times New Roman"/>
                        <a:cs typeface="Times New Roman"/>
                      </a:endParaRPr>
                    </a:p>
                    <a:p>
                      <a:pPr marL="90805">
                        <a:lnSpc>
                          <a:spcPts val="1245"/>
                        </a:lnSpc>
                      </a:pPr>
                      <a:r>
                        <a:rPr sz="1050" b="1" dirty="0">
                          <a:solidFill>
                            <a:srgbClr val="FFFFFF"/>
                          </a:solidFill>
                          <a:latin typeface="Calibri"/>
                          <a:cs typeface="Calibri"/>
                        </a:rPr>
                        <a:t>Kd</a:t>
                      </a:r>
                      <a:r>
                        <a:rPr sz="1050" b="1" spc="-35" dirty="0">
                          <a:solidFill>
                            <a:srgbClr val="FFFFFF"/>
                          </a:solidFill>
                          <a:latin typeface="Calibri"/>
                          <a:cs typeface="Calibri"/>
                        </a:rPr>
                        <a:t> </a:t>
                      </a:r>
                      <a:r>
                        <a:rPr sz="1050" b="1" spc="-5" dirty="0">
                          <a:solidFill>
                            <a:srgbClr val="FFFFFF"/>
                          </a:solidFill>
                          <a:latin typeface="Calibri"/>
                          <a:cs typeface="Calibri"/>
                        </a:rPr>
                        <a:t>(fM)</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166370">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1"/>
                  </a:ext>
                </a:extLst>
              </a:tr>
              <a:tr h="166370">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44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spc="-5" dirty="0">
                          <a:solidFill>
                            <a:srgbClr val="FFFFFF"/>
                          </a:solidFill>
                          <a:latin typeface="Calibri"/>
                          <a:cs typeface="Calibri"/>
                        </a:rPr>
                        <a:t>12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2"/>
                  </a:ext>
                </a:extLst>
              </a:tr>
              <a:tr h="166370">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spc="-5" dirty="0">
                          <a:solidFill>
                            <a:srgbClr val="FFFFFF"/>
                          </a:solidFill>
                          <a:latin typeface="Calibri"/>
                          <a:cs typeface="Calibri"/>
                        </a:rPr>
                        <a:t>14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3"/>
                  </a:ext>
                </a:extLst>
              </a:tr>
              <a:tr h="166370">
                <a:tc>
                  <a:txBody>
                    <a:bodyPr/>
                    <a:lstStyle/>
                    <a:p>
                      <a:pPr algn="r">
                        <a:lnSpc>
                          <a:spcPts val="1210"/>
                        </a:lnSpc>
                      </a:pPr>
                      <a:r>
                        <a:rPr sz="1050" dirty="0">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166370">
                <a:tc>
                  <a:txBody>
                    <a:bodyPr/>
                    <a:lstStyle/>
                    <a:p>
                      <a:pPr algn="r">
                        <a:lnSpc>
                          <a:spcPts val="1210"/>
                        </a:lnSpc>
                      </a:pPr>
                      <a:r>
                        <a:rPr sz="1050" dirty="0">
                          <a:latin typeface="Calibri"/>
                          <a:cs typeface="Calibri"/>
                        </a:rPr>
                        <a:t>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166370">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166370">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166370">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166370">
                <a:tc>
                  <a:txBody>
                    <a:bodyPr/>
                    <a:lstStyle/>
                    <a:p>
                      <a:pPr algn="r">
                        <a:lnSpc>
                          <a:spcPts val="1210"/>
                        </a:lnSpc>
                      </a:pPr>
                      <a:r>
                        <a:rPr sz="1050" dirty="0">
                          <a:latin typeface="Calibri"/>
                          <a:cs typeface="Calibri"/>
                        </a:rPr>
                        <a:t>9</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57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166370">
                <a:tc>
                  <a:txBody>
                    <a:bodyPr/>
                    <a:lstStyle/>
                    <a:p>
                      <a:pPr algn="r">
                        <a:lnSpc>
                          <a:spcPts val="1210"/>
                        </a:lnSpc>
                      </a:pPr>
                      <a:r>
                        <a:rPr sz="1050" spc="-5" dirty="0">
                          <a:latin typeface="Calibri"/>
                          <a:cs typeface="Calibri"/>
                        </a:rPr>
                        <a:t>10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121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578725" cy="20688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Overfitting</a:t>
            </a:r>
            <a:endParaRPr sz="3200">
              <a:latin typeface="Calibri"/>
              <a:cs typeface="Calibri"/>
            </a:endParaRPr>
          </a:p>
          <a:p>
            <a:pPr marL="469900" marR="174625">
              <a:lnSpc>
                <a:spcPct val="100000"/>
              </a:lnSpc>
              <a:spcBef>
                <a:spcPts val="695"/>
              </a:spcBef>
            </a:pPr>
            <a:r>
              <a:rPr sz="2800" spc="-5" dirty="0">
                <a:latin typeface="Calibri"/>
                <a:cs typeface="Calibri"/>
              </a:rPr>
              <a:t>“With </a:t>
            </a:r>
            <a:r>
              <a:rPr sz="2800" spc="-20" dirty="0">
                <a:latin typeface="Calibri"/>
                <a:cs typeface="Calibri"/>
              </a:rPr>
              <a:t>four parameters </a:t>
            </a:r>
            <a:r>
              <a:rPr sz="2800" dirty="0">
                <a:latin typeface="Calibri"/>
                <a:cs typeface="Calibri"/>
              </a:rPr>
              <a:t>I </a:t>
            </a:r>
            <a:r>
              <a:rPr sz="2800" spc="-10" dirty="0">
                <a:latin typeface="Calibri"/>
                <a:cs typeface="Calibri"/>
              </a:rPr>
              <a:t>can </a:t>
            </a:r>
            <a:r>
              <a:rPr sz="2800" spc="-5" dirty="0">
                <a:latin typeface="Calibri"/>
                <a:cs typeface="Calibri"/>
              </a:rPr>
              <a:t>fit an </a:t>
            </a:r>
            <a:r>
              <a:rPr sz="2800" spc="-10" dirty="0">
                <a:latin typeface="Calibri"/>
                <a:cs typeface="Calibri"/>
              </a:rPr>
              <a:t>elephant, </a:t>
            </a:r>
            <a:r>
              <a:rPr sz="2800" spc="-5" dirty="0">
                <a:latin typeface="Calibri"/>
                <a:cs typeface="Calibri"/>
              </a:rPr>
              <a:t>and  with </a:t>
            </a:r>
            <a:r>
              <a:rPr sz="2800" spc="-15" dirty="0">
                <a:latin typeface="Calibri"/>
                <a:cs typeface="Calibri"/>
              </a:rPr>
              <a:t>five </a:t>
            </a:r>
            <a:r>
              <a:rPr sz="2800" dirty="0">
                <a:latin typeface="Calibri"/>
                <a:cs typeface="Calibri"/>
              </a:rPr>
              <a:t>I </a:t>
            </a:r>
            <a:r>
              <a:rPr sz="2800" spc="-10" dirty="0">
                <a:latin typeface="Calibri"/>
                <a:cs typeface="Calibri"/>
              </a:rPr>
              <a:t>can </a:t>
            </a:r>
            <a:r>
              <a:rPr sz="2800" spc="-25" dirty="0">
                <a:latin typeface="Calibri"/>
                <a:cs typeface="Calibri"/>
              </a:rPr>
              <a:t>make </a:t>
            </a:r>
            <a:r>
              <a:rPr sz="2800" spc="-5" dirty="0">
                <a:latin typeface="Calibri"/>
                <a:cs typeface="Calibri"/>
              </a:rPr>
              <a:t>him wiggle his</a:t>
            </a:r>
            <a:r>
              <a:rPr sz="2800" spc="50" dirty="0">
                <a:latin typeface="Calibri"/>
                <a:cs typeface="Calibri"/>
              </a:rPr>
              <a:t> </a:t>
            </a:r>
            <a:r>
              <a:rPr sz="2800" spc="-30" dirty="0">
                <a:latin typeface="Calibri"/>
                <a:cs typeface="Calibri"/>
              </a:rPr>
              <a:t>trunk.”</a:t>
            </a:r>
            <a:endParaRPr sz="2800">
              <a:latin typeface="Calibri"/>
              <a:cs typeface="Calibri"/>
            </a:endParaRPr>
          </a:p>
          <a:p>
            <a:pPr marL="4584700">
              <a:lnSpc>
                <a:spcPct val="100000"/>
              </a:lnSpc>
              <a:spcBef>
                <a:spcPts val="680"/>
              </a:spcBef>
            </a:pPr>
            <a:r>
              <a:rPr sz="2800" b="1" dirty="0">
                <a:latin typeface="Calibri"/>
                <a:cs typeface="Calibri"/>
              </a:rPr>
              <a:t>- </a:t>
            </a:r>
            <a:r>
              <a:rPr sz="2800" spc="-5" dirty="0">
                <a:latin typeface="Calibri"/>
                <a:cs typeface="Calibri"/>
              </a:rPr>
              <a:t>John </a:t>
            </a:r>
            <a:r>
              <a:rPr sz="2800" spc="-10" dirty="0">
                <a:latin typeface="Calibri"/>
                <a:cs typeface="Calibri"/>
              </a:rPr>
              <a:t>von</a:t>
            </a:r>
            <a:r>
              <a:rPr sz="2800" spc="-35" dirty="0">
                <a:latin typeface="Calibri"/>
                <a:cs typeface="Calibri"/>
              </a:rPr>
              <a:t> </a:t>
            </a:r>
            <a:r>
              <a:rPr sz="2800" spc="-5" dirty="0">
                <a:latin typeface="Calibri"/>
                <a:cs typeface="Calibri"/>
              </a:rPr>
              <a:t>Neumann</a:t>
            </a:r>
            <a:endParaRPr sz="2800">
              <a:latin typeface="Calibri"/>
              <a:cs typeface="Calibri"/>
            </a:endParaRPr>
          </a:p>
        </p:txBody>
      </p:sp>
      <p:sp>
        <p:nvSpPr>
          <p:cNvPr id="5" name="object 5"/>
          <p:cNvSpPr/>
          <p:nvPr/>
        </p:nvSpPr>
        <p:spPr>
          <a:xfrm>
            <a:off x="533240" y="3615771"/>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861670" y="3538387"/>
            <a:ext cx="3333206" cy="252408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948968"/>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948969"/>
            <a:ext cx="3599815" cy="84137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885"/>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620634" cy="1640839"/>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Overfitting</a:t>
            </a:r>
            <a:endParaRPr sz="320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Making </a:t>
            </a:r>
            <a:r>
              <a:rPr sz="2800" spc="-15" dirty="0">
                <a:latin typeface="Calibri"/>
                <a:cs typeface="Calibri"/>
              </a:rPr>
              <a:t>your </a:t>
            </a:r>
            <a:r>
              <a:rPr sz="2800" spc="-5" dirty="0">
                <a:latin typeface="Calibri"/>
                <a:cs typeface="Calibri"/>
              </a:rPr>
              <a:t>model </a:t>
            </a:r>
            <a:r>
              <a:rPr sz="2800" spc="-10" dirty="0">
                <a:latin typeface="Calibri"/>
                <a:cs typeface="Calibri"/>
              </a:rPr>
              <a:t>too </a:t>
            </a:r>
            <a:r>
              <a:rPr sz="2800" spc="-5" dirty="0">
                <a:latin typeface="Calibri"/>
                <a:cs typeface="Calibri"/>
              </a:rPr>
              <a:t>specific </a:t>
            </a:r>
            <a:r>
              <a:rPr sz="2800" spc="-15" dirty="0">
                <a:latin typeface="Calibri"/>
                <a:cs typeface="Calibri"/>
              </a:rPr>
              <a:t>to </a:t>
            </a:r>
            <a:r>
              <a:rPr sz="2800" spc="-10" dirty="0">
                <a:latin typeface="Calibri"/>
                <a:cs typeface="Calibri"/>
              </a:rPr>
              <a:t>training</a:t>
            </a:r>
            <a:r>
              <a:rPr sz="2800" spc="40" dirty="0">
                <a:latin typeface="Calibri"/>
                <a:cs typeface="Calibri"/>
              </a:rPr>
              <a:t> </a:t>
            </a:r>
            <a:r>
              <a:rPr sz="2800" spc="-20" dirty="0">
                <a:latin typeface="Calibri"/>
                <a:cs typeface="Calibri"/>
              </a:rPr>
              <a:t>data</a:t>
            </a:r>
            <a:endParaRPr sz="2800">
              <a:latin typeface="Calibri"/>
              <a:cs typeface="Calibri"/>
            </a:endParaRPr>
          </a:p>
          <a:p>
            <a:pPr marL="755650" lvl="1" indent="-285750">
              <a:lnSpc>
                <a:spcPct val="100000"/>
              </a:lnSpc>
              <a:spcBef>
                <a:spcPts val="675"/>
              </a:spcBef>
              <a:buFont typeface="Arial"/>
              <a:buChar char="–"/>
              <a:tabLst>
                <a:tab pos="755650" algn="l"/>
              </a:tabLst>
            </a:pPr>
            <a:r>
              <a:rPr sz="2800" spc="-20" dirty="0">
                <a:latin typeface="Calibri"/>
                <a:cs typeface="Calibri"/>
              </a:rPr>
              <a:t>Performs </a:t>
            </a:r>
            <a:r>
              <a:rPr sz="2800" spc="-5" dirty="0">
                <a:latin typeface="Calibri"/>
                <a:cs typeface="Calibri"/>
              </a:rPr>
              <a:t>poorly on </a:t>
            </a:r>
            <a:r>
              <a:rPr sz="2800" spc="-10" dirty="0">
                <a:latin typeface="Calibri"/>
                <a:cs typeface="Calibri"/>
              </a:rPr>
              <a:t>new </a:t>
            </a:r>
            <a:r>
              <a:rPr sz="2800" spc="-20" dirty="0">
                <a:latin typeface="Calibri"/>
                <a:cs typeface="Calibri"/>
              </a:rPr>
              <a:t>data </a:t>
            </a:r>
            <a:r>
              <a:rPr sz="2800" spc="-15" dirty="0">
                <a:latin typeface="Calibri"/>
                <a:cs typeface="Calibri"/>
              </a:rPr>
              <a:t>relative to</a:t>
            </a:r>
            <a:r>
              <a:rPr sz="2800" spc="75" dirty="0">
                <a:latin typeface="Calibri"/>
                <a:cs typeface="Calibri"/>
              </a:rPr>
              <a:t> </a:t>
            </a:r>
            <a:r>
              <a:rPr sz="2800" spc="-5" dirty="0">
                <a:latin typeface="Calibri"/>
                <a:cs typeface="Calibri"/>
              </a:rPr>
              <a:t>”truth”</a:t>
            </a:r>
            <a:endParaRPr sz="2800">
              <a:latin typeface="Calibri"/>
              <a:cs typeface="Calibri"/>
            </a:endParaRPr>
          </a:p>
        </p:txBody>
      </p:sp>
      <p:sp>
        <p:nvSpPr>
          <p:cNvPr id="5" name="object 5"/>
          <p:cNvSpPr/>
          <p:nvPr/>
        </p:nvSpPr>
        <p:spPr>
          <a:xfrm>
            <a:off x="533240" y="3523174"/>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62809" y="3577711"/>
            <a:ext cx="3144119" cy="229542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7404100" y="5063066"/>
            <a:ext cx="215900" cy="2413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454096" y="5090685"/>
            <a:ext cx="115746" cy="13889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449333" y="5085923"/>
            <a:ext cx="125272" cy="148421"/>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p:nvPr/>
        </p:nvSpPr>
        <p:spPr>
          <a:xfrm>
            <a:off x="5032114" y="3590261"/>
            <a:ext cx="3174303" cy="2317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txBox="1"/>
          <p:nvPr/>
        </p:nvSpPr>
        <p:spPr>
          <a:xfrm>
            <a:off x="535940" y="1507188"/>
            <a:ext cx="4927600" cy="1640839"/>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Proper</a:t>
            </a:r>
            <a:r>
              <a:rPr sz="3200" spc="-10" dirty="0">
                <a:latin typeface="Calibri"/>
                <a:cs typeface="Calibri"/>
              </a:rPr>
              <a:t> fitting</a:t>
            </a:r>
            <a:endParaRPr sz="320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Still fits the </a:t>
            </a:r>
            <a:r>
              <a:rPr sz="2800" spc="-10" dirty="0">
                <a:latin typeface="Calibri"/>
                <a:cs typeface="Calibri"/>
              </a:rPr>
              <a:t>training </a:t>
            </a:r>
            <a:r>
              <a:rPr sz="2800" spc="-20" dirty="0">
                <a:latin typeface="Calibri"/>
                <a:cs typeface="Calibri"/>
              </a:rPr>
              <a:t>data</a:t>
            </a:r>
            <a:endParaRPr sz="2800">
              <a:latin typeface="Calibri"/>
              <a:cs typeface="Calibri"/>
            </a:endParaRPr>
          </a:p>
          <a:p>
            <a:pPr marL="755650" lvl="1" indent="-285750">
              <a:lnSpc>
                <a:spcPct val="100000"/>
              </a:lnSpc>
              <a:spcBef>
                <a:spcPts val="675"/>
              </a:spcBef>
              <a:buFont typeface="Arial"/>
              <a:buChar char="–"/>
              <a:tabLst>
                <a:tab pos="755650" algn="l"/>
              </a:tabLst>
            </a:pPr>
            <a:r>
              <a:rPr sz="2800" spc="-20" dirty="0">
                <a:latin typeface="Calibri"/>
                <a:cs typeface="Calibri"/>
              </a:rPr>
              <a:t>Performs better </a:t>
            </a:r>
            <a:r>
              <a:rPr sz="2800" spc="-5" dirty="0">
                <a:latin typeface="Calibri"/>
                <a:cs typeface="Calibri"/>
              </a:rPr>
              <a:t>on </a:t>
            </a:r>
            <a:r>
              <a:rPr sz="2800" spc="-10" dirty="0">
                <a:latin typeface="Calibri"/>
                <a:cs typeface="Calibri"/>
              </a:rPr>
              <a:t>new</a:t>
            </a:r>
            <a:r>
              <a:rPr sz="2800" spc="35" dirty="0">
                <a:latin typeface="Calibri"/>
                <a:cs typeface="Calibri"/>
              </a:rPr>
              <a:t> </a:t>
            </a:r>
            <a:r>
              <a:rPr sz="2800" spc="-20" dirty="0">
                <a:latin typeface="Calibri"/>
                <a:cs typeface="Calibri"/>
              </a:rPr>
              <a:t>data</a:t>
            </a:r>
            <a:endParaRPr sz="2800">
              <a:latin typeface="Calibri"/>
              <a:cs typeface="Calibri"/>
            </a:endParaRPr>
          </a:p>
        </p:txBody>
      </p:sp>
      <p:sp>
        <p:nvSpPr>
          <p:cNvPr id="6" name="object 6"/>
          <p:cNvSpPr/>
          <p:nvPr/>
        </p:nvSpPr>
        <p:spPr>
          <a:xfrm>
            <a:off x="533240" y="3523174"/>
            <a:ext cx="3198160" cy="233040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3</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6791400" y="2149496"/>
            <a:ext cx="1683589" cy="122913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404100" y="5156200"/>
            <a:ext cx="215900" cy="2413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454096" y="5183284"/>
            <a:ext cx="115746" cy="13889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449333" y="5178521"/>
            <a:ext cx="125272" cy="148421"/>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4743"/>
            <a:ext cx="8016875" cy="2645410"/>
          </a:xfrm>
          <a:prstGeom prst="rect">
            <a:avLst/>
          </a:prstGeom>
        </p:spPr>
        <p:txBody>
          <a:bodyPr vert="horz" wrap="square" lIns="0" tIns="64769" rIns="0" bIns="0" rtlCol="0">
            <a:spAutoFit/>
          </a:bodyPr>
          <a:lstStyle/>
          <a:p>
            <a:pPr marL="355600" indent="-342900">
              <a:lnSpc>
                <a:spcPct val="100000"/>
              </a:lnSpc>
              <a:spcBef>
                <a:spcPts val="509"/>
              </a:spcBef>
              <a:buFont typeface="Arial"/>
              <a:buChar char="•"/>
              <a:tabLst>
                <a:tab pos="354965" algn="l"/>
                <a:tab pos="355600" algn="l"/>
              </a:tabLst>
            </a:pPr>
            <a:r>
              <a:rPr sz="3200" spc="-55" dirty="0">
                <a:latin typeface="Calibri"/>
                <a:cs typeface="Calibri"/>
              </a:rPr>
              <a:t>Train </a:t>
            </a:r>
            <a:r>
              <a:rPr sz="3200" dirty="0">
                <a:latin typeface="Calibri"/>
                <a:cs typeface="Calibri"/>
              </a:rPr>
              <a:t>/ </a:t>
            </a:r>
            <a:r>
              <a:rPr sz="3200" spc="-20" dirty="0">
                <a:latin typeface="Calibri"/>
                <a:cs typeface="Calibri"/>
              </a:rPr>
              <a:t>test</a:t>
            </a:r>
            <a:r>
              <a:rPr sz="3200" spc="50" dirty="0">
                <a:latin typeface="Calibri"/>
                <a:cs typeface="Calibri"/>
              </a:rPr>
              <a:t> </a:t>
            </a:r>
            <a:r>
              <a:rPr sz="3200" spc="-5" dirty="0">
                <a:latin typeface="Calibri"/>
                <a:cs typeface="Calibri"/>
              </a:rPr>
              <a:t>split</a:t>
            </a:r>
            <a:endParaRPr sz="3200">
              <a:latin typeface="Calibri"/>
              <a:cs typeface="Calibri"/>
            </a:endParaRPr>
          </a:p>
          <a:p>
            <a:pPr marL="755650" lvl="1" indent="-285750">
              <a:lnSpc>
                <a:spcPct val="100000"/>
              </a:lnSpc>
              <a:spcBef>
                <a:spcPts val="360"/>
              </a:spcBef>
              <a:buFont typeface="Arial"/>
              <a:buChar char="–"/>
              <a:tabLst>
                <a:tab pos="755650" algn="l"/>
              </a:tabLst>
            </a:pPr>
            <a:r>
              <a:rPr sz="2800" spc="-5" dirty="0">
                <a:latin typeface="Calibri"/>
                <a:cs typeface="Calibri"/>
              </a:rPr>
              <a:t>How </a:t>
            </a:r>
            <a:r>
              <a:rPr sz="2800" spc="-10" dirty="0">
                <a:latin typeface="Calibri"/>
                <a:cs typeface="Calibri"/>
              </a:rPr>
              <a:t>can </a:t>
            </a:r>
            <a:r>
              <a:rPr sz="2800" spc="-15" dirty="0">
                <a:latin typeface="Calibri"/>
                <a:cs typeface="Calibri"/>
              </a:rPr>
              <a:t>you </a:t>
            </a:r>
            <a:r>
              <a:rPr sz="2800" spc="-10" dirty="0">
                <a:latin typeface="Calibri"/>
                <a:cs typeface="Calibri"/>
              </a:rPr>
              <a:t>identify</a:t>
            </a:r>
            <a:r>
              <a:rPr sz="2800" spc="35" dirty="0">
                <a:latin typeface="Calibri"/>
                <a:cs typeface="Calibri"/>
              </a:rPr>
              <a:t> </a:t>
            </a:r>
            <a:r>
              <a:rPr sz="2800" spc="-15" dirty="0">
                <a:latin typeface="Calibri"/>
                <a:cs typeface="Calibri"/>
              </a:rPr>
              <a:t>overfitting?</a:t>
            </a:r>
            <a:endParaRPr sz="2800">
              <a:latin typeface="Calibri"/>
              <a:cs typeface="Calibri"/>
            </a:endParaRPr>
          </a:p>
          <a:p>
            <a:pPr marL="755650" lvl="1" indent="-285750">
              <a:lnSpc>
                <a:spcPct val="100000"/>
              </a:lnSpc>
              <a:spcBef>
                <a:spcPts val="340"/>
              </a:spcBef>
              <a:buFont typeface="Arial"/>
              <a:buChar char="–"/>
              <a:tabLst>
                <a:tab pos="755650" algn="l"/>
              </a:tabLst>
            </a:pPr>
            <a:r>
              <a:rPr sz="2800" spc="-15" dirty="0">
                <a:latin typeface="Calibri"/>
                <a:cs typeface="Calibri"/>
              </a:rPr>
              <a:t>Partition your </a:t>
            </a:r>
            <a:r>
              <a:rPr sz="2800" spc="-5" dirty="0">
                <a:latin typeface="Calibri"/>
                <a:cs typeface="Calibri"/>
              </a:rPr>
              <a:t>input </a:t>
            </a:r>
            <a:r>
              <a:rPr sz="2800" spc="-20" dirty="0">
                <a:latin typeface="Calibri"/>
                <a:cs typeface="Calibri"/>
              </a:rPr>
              <a:t>data</a:t>
            </a:r>
            <a:r>
              <a:rPr sz="2800" spc="30" dirty="0">
                <a:latin typeface="Calibri"/>
                <a:cs typeface="Calibri"/>
              </a:rPr>
              <a:t> </a:t>
            </a:r>
            <a:r>
              <a:rPr sz="2800" spc="-15" dirty="0">
                <a:latin typeface="Calibri"/>
                <a:cs typeface="Calibri"/>
              </a:rPr>
              <a:t>into</a:t>
            </a:r>
            <a:endParaRPr sz="2800">
              <a:latin typeface="Calibri"/>
              <a:cs typeface="Calibri"/>
            </a:endParaRPr>
          </a:p>
          <a:p>
            <a:pPr marL="1155700" lvl="2" indent="-228600">
              <a:lnSpc>
                <a:spcPct val="100000"/>
              </a:lnSpc>
              <a:spcBef>
                <a:spcPts val="305"/>
              </a:spcBef>
              <a:buFont typeface="Arial"/>
              <a:buChar char="•"/>
              <a:tabLst>
                <a:tab pos="1155700" algn="l"/>
              </a:tabLst>
            </a:pPr>
            <a:r>
              <a:rPr sz="2400" spc="-25" dirty="0">
                <a:latin typeface="Calibri"/>
                <a:cs typeface="Calibri"/>
              </a:rPr>
              <a:t>Training </a:t>
            </a:r>
            <a:r>
              <a:rPr sz="2400" spc="-5" dirty="0">
                <a:latin typeface="Calibri"/>
                <a:cs typeface="Calibri"/>
              </a:rPr>
              <a:t>set (e.g. 80%) used </a:t>
            </a:r>
            <a:r>
              <a:rPr sz="2400" spc="-15" dirty="0">
                <a:latin typeface="Calibri"/>
                <a:cs typeface="Calibri"/>
              </a:rPr>
              <a:t>to </a:t>
            </a:r>
            <a:r>
              <a:rPr sz="2400" dirty="0">
                <a:latin typeface="Calibri"/>
                <a:cs typeface="Calibri"/>
              </a:rPr>
              <a:t>build </a:t>
            </a:r>
            <a:r>
              <a:rPr sz="2400" spc="-5" dirty="0">
                <a:latin typeface="Calibri"/>
                <a:cs typeface="Calibri"/>
              </a:rPr>
              <a:t>the ML model</a:t>
            </a:r>
            <a:endParaRPr sz="2400">
              <a:latin typeface="Calibri"/>
              <a:cs typeface="Calibri"/>
            </a:endParaRPr>
          </a:p>
          <a:p>
            <a:pPr marL="1155700" marR="5080" lvl="2" indent="-228600">
              <a:lnSpc>
                <a:spcPts val="2570"/>
              </a:lnSpc>
              <a:spcBef>
                <a:spcPts val="665"/>
              </a:spcBef>
              <a:buFont typeface="Arial"/>
              <a:buChar char="•"/>
              <a:tabLst>
                <a:tab pos="1155700" algn="l"/>
              </a:tabLst>
            </a:pPr>
            <a:r>
              <a:rPr sz="2400" spc="-60" dirty="0">
                <a:latin typeface="Calibri"/>
                <a:cs typeface="Calibri"/>
              </a:rPr>
              <a:t>Test </a:t>
            </a:r>
            <a:r>
              <a:rPr sz="2400" spc="-5" dirty="0">
                <a:latin typeface="Calibri"/>
                <a:cs typeface="Calibri"/>
              </a:rPr>
              <a:t>set </a:t>
            </a:r>
            <a:r>
              <a:rPr sz="2400" dirty="0">
                <a:latin typeface="Calibri"/>
                <a:cs typeface="Calibri"/>
              </a:rPr>
              <a:t>(e.g. </a:t>
            </a:r>
            <a:r>
              <a:rPr sz="2400" spc="-5" dirty="0">
                <a:latin typeface="Calibri"/>
                <a:cs typeface="Calibri"/>
              </a:rPr>
              <a:t>20%) used </a:t>
            </a:r>
            <a:r>
              <a:rPr sz="2400" spc="-15" dirty="0">
                <a:latin typeface="Calibri"/>
                <a:cs typeface="Calibri"/>
              </a:rPr>
              <a:t>to validate </a:t>
            </a:r>
            <a:r>
              <a:rPr sz="2400" dirty="0">
                <a:latin typeface="Calibri"/>
                <a:cs typeface="Calibri"/>
              </a:rPr>
              <a:t>and </a:t>
            </a:r>
            <a:r>
              <a:rPr sz="2400" spc="-15" dirty="0">
                <a:latin typeface="Calibri"/>
                <a:cs typeface="Calibri"/>
              </a:rPr>
              <a:t>characterize </a:t>
            </a:r>
            <a:r>
              <a:rPr sz="2400" spc="-5" dirty="0">
                <a:latin typeface="Calibri"/>
                <a:cs typeface="Calibri"/>
              </a:rPr>
              <a:t>the  </a:t>
            </a:r>
            <a:r>
              <a:rPr sz="2400" spc="-10" dirty="0">
                <a:latin typeface="Calibri"/>
                <a:cs typeface="Calibri"/>
              </a:rPr>
              <a:t>error </a:t>
            </a:r>
            <a:r>
              <a:rPr sz="2400" spc="-5" dirty="0">
                <a:latin typeface="Calibri"/>
                <a:cs typeface="Calibri"/>
              </a:rPr>
              <a:t>in the</a:t>
            </a:r>
            <a:r>
              <a:rPr sz="2400" dirty="0">
                <a:latin typeface="Calibri"/>
                <a:cs typeface="Calibri"/>
              </a:rPr>
              <a:t> </a:t>
            </a:r>
            <a:r>
              <a:rPr sz="2400" spc="-5" dirty="0">
                <a:latin typeface="Calibri"/>
                <a:cs typeface="Calibri"/>
              </a:rPr>
              <a:t>model</a:t>
            </a:r>
            <a:endParaRPr sz="2400">
              <a:latin typeface="Calibri"/>
              <a:cs typeface="Calibri"/>
            </a:endParaRPr>
          </a:p>
        </p:txBody>
      </p:sp>
      <p:sp>
        <p:nvSpPr>
          <p:cNvPr id="5" name="object 5"/>
          <p:cNvSpPr txBox="1"/>
          <p:nvPr/>
        </p:nvSpPr>
        <p:spPr>
          <a:xfrm>
            <a:off x="993139" y="5705644"/>
            <a:ext cx="6750684" cy="837565"/>
          </a:xfrm>
          <a:prstGeom prst="rect">
            <a:avLst/>
          </a:prstGeom>
        </p:spPr>
        <p:txBody>
          <a:bodyPr vert="horz" wrap="square" lIns="0" tIns="60325" rIns="0" bIns="0" rtlCol="0">
            <a:spAutoFit/>
          </a:bodyPr>
          <a:lstStyle/>
          <a:p>
            <a:pPr marL="298450" marR="5080" indent="-285750">
              <a:lnSpc>
                <a:spcPts val="3030"/>
              </a:lnSpc>
              <a:spcBef>
                <a:spcPts val="475"/>
              </a:spcBef>
            </a:pPr>
            <a:r>
              <a:rPr sz="2800" dirty="0">
                <a:latin typeface="Arial"/>
                <a:cs typeface="Arial"/>
              </a:rPr>
              <a:t>– </a:t>
            </a:r>
            <a:r>
              <a:rPr sz="2800" b="1" spc="-10" dirty="0">
                <a:latin typeface="Calibri"/>
                <a:cs typeface="Calibri"/>
              </a:rPr>
              <a:t>Never ever ever ever ever </a:t>
            </a:r>
            <a:r>
              <a:rPr sz="2800" spc="-15" dirty="0">
                <a:latin typeface="Calibri"/>
                <a:cs typeface="Calibri"/>
              </a:rPr>
              <a:t>contaminate your  </a:t>
            </a:r>
            <a:r>
              <a:rPr sz="2800" spc="-5" dirty="0">
                <a:latin typeface="Calibri"/>
                <a:cs typeface="Calibri"/>
              </a:rPr>
              <a:t>model </a:t>
            </a:r>
            <a:r>
              <a:rPr sz="2800" spc="-10" dirty="0">
                <a:latin typeface="Calibri"/>
                <a:cs typeface="Calibri"/>
              </a:rPr>
              <a:t>training </a:t>
            </a:r>
            <a:r>
              <a:rPr sz="2800" spc="-5" dirty="0">
                <a:latin typeface="Calibri"/>
                <a:cs typeface="Calibri"/>
              </a:rPr>
              <a:t>with </a:t>
            </a:r>
            <a:r>
              <a:rPr sz="2800" spc="-20" dirty="0">
                <a:latin typeface="Calibri"/>
                <a:cs typeface="Calibri"/>
              </a:rPr>
              <a:t>data from </a:t>
            </a:r>
            <a:r>
              <a:rPr sz="2800" dirty="0">
                <a:latin typeface="Calibri"/>
                <a:cs typeface="Calibri"/>
              </a:rPr>
              <a:t>the </a:t>
            </a:r>
            <a:r>
              <a:rPr sz="2800" spc="-20" dirty="0">
                <a:latin typeface="Calibri"/>
                <a:cs typeface="Calibri"/>
              </a:rPr>
              <a:t>test</a:t>
            </a:r>
            <a:r>
              <a:rPr sz="2800" spc="55" dirty="0">
                <a:latin typeface="Calibri"/>
                <a:cs typeface="Calibri"/>
              </a:rPr>
              <a:t> </a:t>
            </a:r>
            <a:r>
              <a:rPr sz="2800" spc="-10" dirty="0">
                <a:latin typeface="Calibri"/>
                <a:cs typeface="Calibri"/>
              </a:rPr>
              <a:t>set</a:t>
            </a:r>
            <a:endParaRPr sz="2800">
              <a:latin typeface="Calibri"/>
              <a:cs typeface="Calibri"/>
            </a:endParaRPr>
          </a:p>
        </p:txBody>
      </p:sp>
      <p:sp>
        <p:nvSpPr>
          <p:cNvPr id="6" name="object 6"/>
          <p:cNvSpPr txBox="1"/>
          <p:nvPr/>
        </p:nvSpPr>
        <p:spPr>
          <a:xfrm>
            <a:off x="1435260" y="4328929"/>
            <a:ext cx="6204585" cy="428625"/>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Calibri"/>
                <a:cs typeface="Calibri"/>
              </a:rPr>
              <a:t>Data</a:t>
            </a:r>
            <a:r>
              <a:rPr sz="1800" dirty="0">
                <a:latin typeface="Calibri"/>
                <a:cs typeface="Calibri"/>
              </a:rPr>
              <a:t> </a:t>
            </a:r>
            <a:r>
              <a:rPr sz="1800" spc="-5" dirty="0">
                <a:latin typeface="Calibri"/>
                <a:cs typeface="Calibri"/>
              </a:rPr>
              <a:t>set</a:t>
            </a:r>
            <a:endParaRPr sz="1800">
              <a:latin typeface="Calibri"/>
              <a:cs typeface="Calibri"/>
            </a:endParaRPr>
          </a:p>
        </p:txBody>
      </p:sp>
      <p:sp>
        <p:nvSpPr>
          <p:cNvPr id="7" name="object 7"/>
          <p:cNvSpPr txBox="1"/>
          <p:nvPr/>
        </p:nvSpPr>
        <p:spPr>
          <a:xfrm>
            <a:off x="1004191" y="5053884"/>
            <a:ext cx="4433570" cy="428625"/>
          </a:xfrm>
          <a:prstGeom prst="rect">
            <a:avLst/>
          </a:prstGeom>
          <a:solidFill>
            <a:srgbClr val="73FEFF"/>
          </a:solidFill>
          <a:ln w="25400">
            <a:solidFill>
              <a:srgbClr val="262626"/>
            </a:solidFill>
          </a:ln>
        </p:spPr>
        <p:txBody>
          <a:bodyPr vert="horz" wrap="square" lIns="0" tIns="64135" rIns="0" bIns="0" rtlCol="0">
            <a:spAutoFit/>
          </a:bodyPr>
          <a:lstStyle/>
          <a:p>
            <a:pPr algn="ctr">
              <a:lnSpc>
                <a:spcPct val="100000"/>
              </a:lnSpc>
              <a:spcBef>
                <a:spcPts val="505"/>
              </a:spcBef>
            </a:pPr>
            <a:r>
              <a:rPr sz="1800" spc="-25" dirty="0">
                <a:latin typeface="Calibri"/>
                <a:cs typeface="Calibri"/>
              </a:rPr>
              <a:t>Training</a:t>
            </a:r>
            <a:r>
              <a:rPr sz="1800" dirty="0">
                <a:latin typeface="Calibri"/>
                <a:cs typeface="Calibri"/>
              </a:rPr>
              <a:t> </a:t>
            </a:r>
            <a:r>
              <a:rPr sz="1800" spc="-15" dirty="0">
                <a:latin typeface="Calibri"/>
                <a:cs typeface="Calibri"/>
              </a:rPr>
              <a:t>data</a:t>
            </a:r>
            <a:endParaRPr sz="1800">
              <a:latin typeface="Calibri"/>
              <a:cs typeface="Calibri"/>
            </a:endParaRPr>
          </a:p>
        </p:txBody>
      </p:sp>
      <p:sp>
        <p:nvSpPr>
          <p:cNvPr id="8" name="object 8"/>
          <p:cNvSpPr/>
          <p:nvPr/>
        </p:nvSpPr>
        <p:spPr>
          <a:xfrm>
            <a:off x="6159221" y="5053884"/>
            <a:ext cx="1771014" cy="428625"/>
          </a:xfrm>
          <a:custGeom>
            <a:avLst/>
            <a:gdLst/>
            <a:ahLst/>
            <a:cxnLst/>
            <a:rect l="l" t="t" r="r" b="b"/>
            <a:pathLst>
              <a:path w="1771015" h="428625">
                <a:moveTo>
                  <a:pt x="0" y="428263"/>
                </a:moveTo>
                <a:lnTo>
                  <a:pt x="1770926" y="428263"/>
                </a:lnTo>
                <a:lnTo>
                  <a:pt x="1770926" y="0"/>
                </a:lnTo>
                <a:lnTo>
                  <a:pt x="0" y="0"/>
                </a:lnTo>
                <a:lnTo>
                  <a:pt x="0" y="428263"/>
                </a:lnTo>
                <a:close/>
              </a:path>
            </a:pathLst>
          </a:custGeom>
          <a:solidFill>
            <a:srgbClr val="FF40FF"/>
          </a:solidFill>
        </p:spPr>
        <p:txBody>
          <a:bodyPr wrap="square" lIns="0" tIns="0" rIns="0" bIns="0" rtlCol="0"/>
          <a:lstStyle/>
          <a:p>
            <a:endParaRPr/>
          </a:p>
        </p:txBody>
      </p:sp>
      <p:sp>
        <p:nvSpPr>
          <p:cNvPr id="9" name="object 9"/>
          <p:cNvSpPr txBox="1"/>
          <p:nvPr/>
        </p:nvSpPr>
        <p:spPr>
          <a:xfrm>
            <a:off x="6159221" y="5053884"/>
            <a:ext cx="1771014" cy="428625"/>
          </a:xfrm>
          <a:prstGeom prst="rect">
            <a:avLst/>
          </a:prstGeom>
          <a:ln w="25400">
            <a:solidFill>
              <a:srgbClr val="262626"/>
            </a:solidFill>
          </a:ln>
        </p:spPr>
        <p:txBody>
          <a:bodyPr vert="horz" wrap="square" lIns="0" tIns="64135" rIns="0" bIns="0" rtlCol="0">
            <a:spAutoFit/>
          </a:bodyPr>
          <a:lstStyle/>
          <a:p>
            <a:pPr marL="328930">
              <a:lnSpc>
                <a:spcPct val="100000"/>
              </a:lnSpc>
              <a:spcBef>
                <a:spcPts val="505"/>
              </a:spcBef>
            </a:pPr>
            <a:r>
              <a:rPr sz="1800" spc="-30" dirty="0">
                <a:latin typeface="Calibri"/>
                <a:cs typeface="Calibri"/>
              </a:rPr>
              <a:t>Testing</a:t>
            </a:r>
            <a:r>
              <a:rPr sz="1800" spc="-10" dirty="0">
                <a:latin typeface="Calibri"/>
                <a:cs typeface="Calibri"/>
              </a:rPr>
              <a:t> </a:t>
            </a:r>
            <a:r>
              <a:rPr sz="1800" spc="-15" dirty="0">
                <a:latin typeface="Calibri"/>
                <a:cs typeface="Calibri"/>
              </a:rPr>
              <a:t>data</a:t>
            </a:r>
            <a:endParaRPr sz="1800">
              <a:latin typeface="Calibri"/>
              <a:cs typeface="Calibri"/>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2802255" cy="11290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469900">
              <a:lnSpc>
                <a:spcPct val="100000"/>
              </a:lnSpc>
              <a:spcBef>
                <a:spcPts val="695"/>
              </a:spcBef>
            </a:pPr>
            <a:r>
              <a:rPr sz="2800" dirty="0">
                <a:latin typeface="Arial"/>
                <a:cs typeface="Arial"/>
              </a:rPr>
              <a:t>– </a:t>
            </a:r>
            <a:r>
              <a:rPr sz="2800" spc="-5" dirty="0">
                <a:latin typeface="Calibri"/>
                <a:cs typeface="Calibri"/>
              </a:rPr>
              <a:t>Decision</a:t>
            </a:r>
            <a:r>
              <a:rPr sz="2800" spc="-140" dirty="0">
                <a:latin typeface="Calibri"/>
                <a:cs typeface="Calibri"/>
              </a:rPr>
              <a:t> </a:t>
            </a:r>
            <a:r>
              <a:rPr sz="2800" spc="-15" dirty="0">
                <a:latin typeface="Calibri"/>
                <a:cs typeface="Calibri"/>
              </a:rPr>
              <a:t>trees</a:t>
            </a:r>
            <a:endParaRPr sz="2800">
              <a:latin typeface="Calibri"/>
              <a:cs typeface="Calibri"/>
            </a:endParaRPr>
          </a:p>
        </p:txBody>
      </p:sp>
      <p:sp>
        <p:nvSpPr>
          <p:cNvPr id="5" name="object 5"/>
          <p:cNvSpPr txBox="1"/>
          <p:nvPr/>
        </p:nvSpPr>
        <p:spPr>
          <a:xfrm>
            <a:off x="683669"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2</a:t>
            </a:r>
            <a:endParaRPr sz="1800">
              <a:latin typeface="Calibri"/>
              <a:cs typeface="Calibri"/>
            </a:endParaRPr>
          </a:p>
        </p:txBody>
      </p:sp>
      <p:sp>
        <p:nvSpPr>
          <p:cNvPr id="6" name="object 6"/>
          <p:cNvSpPr txBox="1"/>
          <p:nvPr/>
        </p:nvSpPr>
        <p:spPr>
          <a:xfrm>
            <a:off x="2244930" y="3691973"/>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6</a:t>
            </a:r>
            <a:endParaRPr sz="1800">
              <a:latin typeface="Calibri"/>
              <a:cs typeface="Calibri"/>
            </a:endParaRPr>
          </a:p>
        </p:txBody>
      </p:sp>
      <p:sp>
        <p:nvSpPr>
          <p:cNvPr id="7" name="object 7"/>
          <p:cNvSpPr txBox="1"/>
          <p:nvPr/>
        </p:nvSpPr>
        <p:spPr>
          <a:xfrm>
            <a:off x="5446388" y="3553475"/>
            <a:ext cx="100711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donors </a:t>
            </a:r>
            <a:r>
              <a:rPr sz="1800" dirty="0">
                <a:latin typeface="Calibri"/>
                <a:cs typeface="Calibri"/>
              </a:rPr>
              <a:t>&gt;</a:t>
            </a:r>
            <a:r>
              <a:rPr sz="1800" spc="-60" dirty="0">
                <a:latin typeface="Calibri"/>
                <a:cs typeface="Calibri"/>
              </a:rPr>
              <a:t> </a:t>
            </a:r>
            <a:r>
              <a:rPr sz="1800" dirty="0">
                <a:latin typeface="Calibri"/>
                <a:cs typeface="Calibri"/>
              </a:rPr>
              <a:t>1</a:t>
            </a:r>
            <a:endParaRPr sz="1800">
              <a:latin typeface="Calibri"/>
              <a:cs typeface="Calibri"/>
            </a:endParaRPr>
          </a:p>
        </p:txBody>
      </p:sp>
      <p:sp>
        <p:nvSpPr>
          <p:cNvPr id="8" name="object 8"/>
          <p:cNvSpPr txBox="1"/>
          <p:nvPr/>
        </p:nvSpPr>
        <p:spPr>
          <a:xfrm>
            <a:off x="4484180" y="4634310"/>
            <a:ext cx="125730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acceptors </a:t>
            </a:r>
            <a:r>
              <a:rPr sz="1800" dirty="0">
                <a:latin typeface="Calibri"/>
                <a:cs typeface="Calibri"/>
              </a:rPr>
              <a:t>&lt;</a:t>
            </a:r>
            <a:r>
              <a:rPr sz="1800" spc="-55" dirty="0">
                <a:latin typeface="Calibri"/>
                <a:cs typeface="Calibri"/>
              </a:rPr>
              <a:t> </a:t>
            </a:r>
            <a:r>
              <a:rPr sz="1800" dirty="0">
                <a:latin typeface="Calibri"/>
                <a:cs typeface="Calibri"/>
              </a:rPr>
              <a:t>1</a:t>
            </a:r>
            <a:endParaRPr sz="1800">
              <a:latin typeface="Calibri"/>
              <a:cs typeface="Calibri"/>
            </a:endParaRPr>
          </a:p>
        </p:txBody>
      </p:sp>
      <p:sp>
        <p:nvSpPr>
          <p:cNvPr id="9" name="object 9"/>
          <p:cNvSpPr txBox="1"/>
          <p:nvPr/>
        </p:nvSpPr>
        <p:spPr>
          <a:xfrm>
            <a:off x="6405331" y="4957474"/>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3</a:t>
            </a:r>
            <a:endParaRPr sz="1800">
              <a:latin typeface="Calibri"/>
              <a:cs typeface="Calibri"/>
            </a:endParaRPr>
          </a:p>
        </p:txBody>
      </p:sp>
      <p:sp>
        <p:nvSpPr>
          <p:cNvPr id="10" name="object 10"/>
          <p:cNvSpPr txBox="1"/>
          <p:nvPr/>
        </p:nvSpPr>
        <p:spPr>
          <a:xfrm>
            <a:off x="1221783" y="4849050"/>
            <a:ext cx="13430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C=C bonds &gt;</a:t>
            </a:r>
            <a:r>
              <a:rPr sz="1800" spc="-85" dirty="0">
                <a:latin typeface="Calibri"/>
                <a:cs typeface="Calibri"/>
              </a:rPr>
              <a:t> </a:t>
            </a:r>
            <a:r>
              <a:rPr sz="1800" dirty="0">
                <a:latin typeface="Calibri"/>
                <a:cs typeface="Calibri"/>
              </a:rPr>
              <a:t>0</a:t>
            </a:r>
            <a:endParaRPr sz="1800">
              <a:latin typeface="Calibri"/>
              <a:cs typeface="Calibri"/>
            </a:endParaRPr>
          </a:p>
        </p:txBody>
      </p:sp>
      <p:sp>
        <p:nvSpPr>
          <p:cNvPr id="11" name="object 11"/>
          <p:cNvSpPr/>
          <p:nvPr/>
        </p:nvSpPr>
        <p:spPr>
          <a:xfrm>
            <a:off x="2849006" y="2925665"/>
            <a:ext cx="1824989" cy="753110"/>
          </a:xfrm>
          <a:custGeom>
            <a:avLst/>
            <a:gdLst/>
            <a:ahLst/>
            <a:cxnLst/>
            <a:rect l="l" t="t" r="r" b="b"/>
            <a:pathLst>
              <a:path w="1824989" h="753110">
                <a:moveTo>
                  <a:pt x="56229" y="681984"/>
                </a:moveTo>
                <a:lnTo>
                  <a:pt x="0" y="745987"/>
                </a:lnTo>
                <a:lnTo>
                  <a:pt x="84938" y="752570"/>
                </a:lnTo>
                <a:lnTo>
                  <a:pt x="72378" y="721688"/>
                </a:lnTo>
                <a:lnTo>
                  <a:pt x="94069" y="712866"/>
                </a:lnTo>
                <a:lnTo>
                  <a:pt x="68789" y="712866"/>
                </a:lnTo>
                <a:lnTo>
                  <a:pt x="56229" y="681984"/>
                </a:lnTo>
                <a:close/>
              </a:path>
              <a:path w="1824989" h="753110">
                <a:moveTo>
                  <a:pt x="1821365" y="0"/>
                </a:moveTo>
                <a:lnTo>
                  <a:pt x="68789" y="712866"/>
                </a:lnTo>
                <a:lnTo>
                  <a:pt x="94069" y="712866"/>
                </a:lnTo>
                <a:lnTo>
                  <a:pt x="1824954" y="8822"/>
                </a:lnTo>
                <a:lnTo>
                  <a:pt x="1821365" y="0"/>
                </a:lnTo>
                <a:close/>
              </a:path>
            </a:pathLst>
          </a:custGeom>
          <a:solidFill>
            <a:srgbClr val="4A7EBB"/>
          </a:solidFill>
        </p:spPr>
        <p:txBody>
          <a:bodyPr wrap="square" lIns="0" tIns="0" rIns="0" bIns="0" rtlCol="0"/>
          <a:lstStyle/>
          <a:p>
            <a:endParaRPr/>
          </a:p>
        </p:txBody>
      </p:sp>
      <p:sp>
        <p:nvSpPr>
          <p:cNvPr id="12" name="object 12"/>
          <p:cNvSpPr/>
          <p:nvPr/>
        </p:nvSpPr>
        <p:spPr>
          <a:xfrm>
            <a:off x="4670140" y="2925766"/>
            <a:ext cx="1285875" cy="609600"/>
          </a:xfrm>
          <a:custGeom>
            <a:avLst/>
            <a:gdLst/>
            <a:ahLst/>
            <a:cxnLst/>
            <a:rect l="l" t="t" r="r" b="b"/>
            <a:pathLst>
              <a:path w="1285875" h="609600">
                <a:moveTo>
                  <a:pt x="4051" y="0"/>
                </a:moveTo>
                <a:lnTo>
                  <a:pt x="0" y="8620"/>
                </a:lnTo>
                <a:lnTo>
                  <a:pt x="1214625" y="579295"/>
                </a:lnTo>
                <a:lnTo>
                  <a:pt x="1200449" y="609469"/>
                </a:lnTo>
                <a:lnTo>
                  <a:pt x="1285618" y="607388"/>
                </a:lnTo>
                <a:lnTo>
                  <a:pt x="1256655" y="570674"/>
                </a:lnTo>
                <a:lnTo>
                  <a:pt x="1218676" y="570674"/>
                </a:lnTo>
                <a:lnTo>
                  <a:pt x="4051" y="0"/>
                </a:lnTo>
                <a:close/>
              </a:path>
              <a:path w="1285875" h="609600">
                <a:moveTo>
                  <a:pt x="1232852" y="540501"/>
                </a:moveTo>
                <a:lnTo>
                  <a:pt x="1218676" y="570674"/>
                </a:lnTo>
                <a:lnTo>
                  <a:pt x="1256655" y="570674"/>
                </a:lnTo>
                <a:lnTo>
                  <a:pt x="1232852" y="540501"/>
                </a:lnTo>
                <a:close/>
              </a:path>
            </a:pathLst>
          </a:custGeom>
          <a:solidFill>
            <a:srgbClr val="4A7EBB"/>
          </a:solidFill>
        </p:spPr>
        <p:txBody>
          <a:bodyPr wrap="square" lIns="0" tIns="0" rIns="0" bIns="0" rtlCol="0"/>
          <a:lstStyle/>
          <a:p>
            <a:endParaRPr/>
          </a:p>
        </p:txBody>
      </p:sp>
      <p:sp>
        <p:nvSpPr>
          <p:cNvPr id="13" name="object 13"/>
          <p:cNvSpPr/>
          <p:nvPr/>
        </p:nvSpPr>
        <p:spPr>
          <a:xfrm>
            <a:off x="5119514" y="4175259"/>
            <a:ext cx="838835" cy="438784"/>
          </a:xfrm>
          <a:custGeom>
            <a:avLst/>
            <a:gdLst/>
            <a:ahLst/>
            <a:cxnLst/>
            <a:rect l="l" t="t" r="r" b="b"/>
            <a:pathLst>
              <a:path w="838835" h="438785">
                <a:moveTo>
                  <a:pt x="50050" y="369787"/>
                </a:moveTo>
                <a:lnTo>
                  <a:pt x="0" y="438729"/>
                </a:lnTo>
                <a:lnTo>
                  <a:pt x="85183" y="437404"/>
                </a:lnTo>
                <a:lnTo>
                  <a:pt x="69813" y="407822"/>
                </a:lnTo>
                <a:lnTo>
                  <a:pt x="86079" y="399370"/>
                </a:lnTo>
                <a:lnTo>
                  <a:pt x="65421" y="399370"/>
                </a:lnTo>
                <a:lnTo>
                  <a:pt x="50050" y="369787"/>
                </a:lnTo>
                <a:close/>
              </a:path>
              <a:path w="838835" h="438785">
                <a:moveTo>
                  <a:pt x="834048" y="0"/>
                </a:moveTo>
                <a:lnTo>
                  <a:pt x="65421" y="399370"/>
                </a:lnTo>
                <a:lnTo>
                  <a:pt x="86079" y="399370"/>
                </a:lnTo>
                <a:lnTo>
                  <a:pt x="838440" y="8451"/>
                </a:lnTo>
                <a:lnTo>
                  <a:pt x="834048" y="0"/>
                </a:lnTo>
                <a:close/>
              </a:path>
            </a:pathLst>
          </a:custGeom>
          <a:solidFill>
            <a:srgbClr val="4A7EBB"/>
          </a:solidFill>
        </p:spPr>
        <p:txBody>
          <a:bodyPr wrap="square" lIns="0" tIns="0" rIns="0" bIns="0" rtlCol="0"/>
          <a:lstStyle/>
          <a:p>
            <a:endParaRPr/>
          </a:p>
        </p:txBody>
      </p:sp>
      <p:sp>
        <p:nvSpPr>
          <p:cNvPr id="14" name="object 14"/>
          <p:cNvSpPr/>
          <p:nvPr/>
        </p:nvSpPr>
        <p:spPr>
          <a:xfrm>
            <a:off x="5952978" y="4175619"/>
            <a:ext cx="1056640" cy="762000"/>
          </a:xfrm>
          <a:custGeom>
            <a:avLst/>
            <a:gdLst/>
            <a:ahLst/>
            <a:cxnLst/>
            <a:rect l="l" t="t" r="r" b="b"/>
            <a:pathLst>
              <a:path w="1056640" h="762000">
                <a:moveTo>
                  <a:pt x="5560" y="0"/>
                </a:moveTo>
                <a:lnTo>
                  <a:pt x="0" y="7733"/>
                </a:lnTo>
                <a:lnTo>
                  <a:pt x="991781" y="720914"/>
                </a:lnTo>
                <a:lnTo>
                  <a:pt x="972318" y="747980"/>
                </a:lnTo>
                <a:lnTo>
                  <a:pt x="1056426" y="761535"/>
                </a:lnTo>
                <a:lnTo>
                  <a:pt x="1031024" y="713181"/>
                </a:lnTo>
                <a:lnTo>
                  <a:pt x="997342" y="713181"/>
                </a:lnTo>
                <a:lnTo>
                  <a:pt x="5560" y="0"/>
                </a:lnTo>
                <a:close/>
              </a:path>
              <a:path w="1056640" h="762000">
                <a:moveTo>
                  <a:pt x="1016805" y="686114"/>
                </a:moveTo>
                <a:lnTo>
                  <a:pt x="997342" y="713181"/>
                </a:lnTo>
                <a:lnTo>
                  <a:pt x="1031024" y="713181"/>
                </a:lnTo>
                <a:lnTo>
                  <a:pt x="1016805" y="686114"/>
                </a:lnTo>
                <a:close/>
              </a:path>
            </a:pathLst>
          </a:custGeom>
          <a:solidFill>
            <a:srgbClr val="4A7EBB"/>
          </a:solidFill>
        </p:spPr>
        <p:txBody>
          <a:bodyPr wrap="square" lIns="0" tIns="0" rIns="0" bIns="0" rtlCol="0"/>
          <a:lstStyle/>
          <a:p>
            <a:endParaRPr/>
          </a:p>
        </p:txBody>
      </p:sp>
      <p:sp>
        <p:nvSpPr>
          <p:cNvPr id="15" name="object 15"/>
          <p:cNvSpPr/>
          <p:nvPr/>
        </p:nvSpPr>
        <p:spPr>
          <a:xfrm>
            <a:off x="6749501" y="5305548"/>
            <a:ext cx="264795" cy="1183640"/>
          </a:xfrm>
          <a:custGeom>
            <a:avLst/>
            <a:gdLst/>
            <a:ahLst/>
            <a:cxnLst/>
            <a:rect l="l" t="t" r="r" b="b"/>
            <a:pathLst>
              <a:path w="264795" h="1183639">
                <a:moveTo>
                  <a:pt x="0" y="1100906"/>
                </a:moveTo>
                <a:lnTo>
                  <a:pt x="22340" y="1183119"/>
                </a:lnTo>
                <a:lnTo>
                  <a:pt x="74706" y="1115919"/>
                </a:lnTo>
                <a:lnTo>
                  <a:pt x="42021" y="1109351"/>
                </a:lnTo>
                <a:lnTo>
                  <a:pt x="42398" y="1107474"/>
                </a:lnTo>
                <a:lnTo>
                  <a:pt x="32683" y="1107474"/>
                </a:lnTo>
                <a:lnTo>
                  <a:pt x="0" y="1100906"/>
                </a:lnTo>
                <a:close/>
              </a:path>
              <a:path w="264795" h="1183639">
                <a:moveTo>
                  <a:pt x="255235" y="0"/>
                </a:moveTo>
                <a:lnTo>
                  <a:pt x="32683" y="1107474"/>
                </a:lnTo>
                <a:lnTo>
                  <a:pt x="42398" y="1107474"/>
                </a:lnTo>
                <a:lnTo>
                  <a:pt x="264574" y="1875"/>
                </a:lnTo>
                <a:lnTo>
                  <a:pt x="255235" y="0"/>
                </a:lnTo>
                <a:close/>
              </a:path>
            </a:pathLst>
          </a:custGeom>
          <a:solidFill>
            <a:srgbClr val="4A7EBB"/>
          </a:solidFill>
        </p:spPr>
        <p:txBody>
          <a:bodyPr wrap="square" lIns="0" tIns="0" rIns="0" bIns="0" rtlCol="0"/>
          <a:lstStyle/>
          <a:p>
            <a:endParaRPr/>
          </a:p>
        </p:txBody>
      </p:sp>
      <p:sp>
        <p:nvSpPr>
          <p:cNvPr id="16" name="object 16"/>
          <p:cNvSpPr/>
          <p:nvPr/>
        </p:nvSpPr>
        <p:spPr>
          <a:xfrm>
            <a:off x="7006117" y="5303041"/>
            <a:ext cx="1242060" cy="1186180"/>
          </a:xfrm>
          <a:custGeom>
            <a:avLst/>
            <a:gdLst/>
            <a:ahLst/>
            <a:cxnLst/>
            <a:rect l="l" t="t" r="r" b="b"/>
            <a:pathLst>
              <a:path w="1242059" h="1186179">
                <a:moveTo>
                  <a:pt x="6577" y="0"/>
                </a:moveTo>
                <a:lnTo>
                  <a:pt x="0" y="6889"/>
                </a:lnTo>
                <a:lnTo>
                  <a:pt x="1183151" y="1136452"/>
                </a:lnTo>
                <a:lnTo>
                  <a:pt x="1160131" y="1160565"/>
                </a:lnTo>
                <a:lnTo>
                  <a:pt x="1241554" y="1185626"/>
                </a:lnTo>
                <a:lnTo>
                  <a:pt x="1221412" y="1129563"/>
                </a:lnTo>
                <a:lnTo>
                  <a:pt x="1189728" y="1129563"/>
                </a:lnTo>
                <a:lnTo>
                  <a:pt x="6577" y="0"/>
                </a:lnTo>
                <a:close/>
              </a:path>
              <a:path w="1242059" h="1186179">
                <a:moveTo>
                  <a:pt x="1212749" y="1105450"/>
                </a:moveTo>
                <a:lnTo>
                  <a:pt x="1189728" y="1129563"/>
                </a:lnTo>
                <a:lnTo>
                  <a:pt x="1221412" y="1129563"/>
                </a:lnTo>
                <a:lnTo>
                  <a:pt x="1212749" y="1105450"/>
                </a:lnTo>
                <a:close/>
              </a:path>
            </a:pathLst>
          </a:custGeom>
          <a:solidFill>
            <a:srgbClr val="4A7EBB"/>
          </a:solidFill>
        </p:spPr>
        <p:txBody>
          <a:bodyPr wrap="square" lIns="0" tIns="0" rIns="0" bIns="0" rtlCol="0"/>
          <a:lstStyle/>
          <a:p>
            <a:endParaRPr/>
          </a:p>
        </p:txBody>
      </p:sp>
      <p:sp>
        <p:nvSpPr>
          <p:cNvPr id="17" name="object 17"/>
          <p:cNvSpPr txBox="1"/>
          <p:nvPr/>
        </p:nvSpPr>
        <p:spPr>
          <a:xfrm>
            <a:off x="6469965"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18" name="object 18"/>
          <p:cNvSpPr txBox="1"/>
          <p:nvPr/>
        </p:nvSpPr>
        <p:spPr>
          <a:xfrm>
            <a:off x="788728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14</a:t>
            </a:r>
            <a:endParaRPr sz="1800">
              <a:latin typeface="Calibri"/>
              <a:cs typeface="Calibri"/>
            </a:endParaRPr>
          </a:p>
        </p:txBody>
      </p:sp>
      <p:sp>
        <p:nvSpPr>
          <p:cNvPr id="19" name="object 19"/>
          <p:cNvSpPr/>
          <p:nvPr/>
        </p:nvSpPr>
        <p:spPr>
          <a:xfrm>
            <a:off x="3820184" y="5256858"/>
            <a:ext cx="1303020" cy="1231900"/>
          </a:xfrm>
          <a:custGeom>
            <a:avLst/>
            <a:gdLst/>
            <a:ahLst/>
            <a:cxnLst/>
            <a:rect l="l" t="t" r="r" b="b"/>
            <a:pathLst>
              <a:path w="1303020" h="1231900">
                <a:moveTo>
                  <a:pt x="29198" y="1151774"/>
                </a:moveTo>
                <a:lnTo>
                  <a:pt x="0" y="1231808"/>
                </a:lnTo>
                <a:lnTo>
                  <a:pt x="81546" y="1207147"/>
                </a:lnTo>
                <a:lnTo>
                  <a:pt x="58644" y="1182921"/>
                </a:lnTo>
                <a:lnTo>
                  <a:pt x="65966" y="1176000"/>
                </a:lnTo>
                <a:lnTo>
                  <a:pt x="52100" y="1176000"/>
                </a:lnTo>
                <a:lnTo>
                  <a:pt x="29198" y="1151774"/>
                </a:lnTo>
                <a:close/>
              </a:path>
              <a:path w="1303020" h="1231900">
                <a:moveTo>
                  <a:pt x="1296059" y="0"/>
                </a:moveTo>
                <a:lnTo>
                  <a:pt x="52100" y="1176000"/>
                </a:lnTo>
                <a:lnTo>
                  <a:pt x="65966" y="1176000"/>
                </a:lnTo>
                <a:lnTo>
                  <a:pt x="1302602" y="6921"/>
                </a:lnTo>
                <a:lnTo>
                  <a:pt x="1296059" y="0"/>
                </a:lnTo>
                <a:close/>
              </a:path>
            </a:pathLst>
          </a:custGeom>
          <a:solidFill>
            <a:srgbClr val="4A7EBB"/>
          </a:solidFill>
        </p:spPr>
        <p:txBody>
          <a:bodyPr wrap="square" lIns="0" tIns="0" rIns="0" bIns="0" rtlCol="0"/>
          <a:lstStyle/>
          <a:p>
            <a:endParaRPr/>
          </a:p>
        </p:txBody>
      </p:sp>
      <p:sp>
        <p:nvSpPr>
          <p:cNvPr id="20" name="object 20"/>
          <p:cNvSpPr/>
          <p:nvPr/>
        </p:nvSpPr>
        <p:spPr>
          <a:xfrm>
            <a:off x="5114800" y="5259642"/>
            <a:ext cx="208279" cy="1229360"/>
          </a:xfrm>
          <a:custGeom>
            <a:avLst/>
            <a:gdLst/>
            <a:ahLst/>
            <a:cxnLst/>
            <a:rect l="l" t="t" r="r" b="b"/>
            <a:pathLst>
              <a:path w="208279" h="1229360">
                <a:moveTo>
                  <a:pt x="9428" y="0"/>
                </a:moveTo>
                <a:lnTo>
                  <a:pt x="0" y="1353"/>
                </a:lnTo>
                <a:lnTo>
                  <a:pt x="165660" y="1154276"/>
                </a:lnTo>
                <a:lnTo>
                  <a:pt x="132661" y="1159018"/>
                </a:lnTo>
                <a:lnTo>
                  <a:pt x="181212" y="1229024"/>
                </a:lnTo>
                <a:lnTo>
                  <a:pt x="206510" y="1152922"/>
                </a:lnTo>
                <a:lnTo>
                  <a:pt x="175088" y="1152922"/>
                </a:lnTo>
                <a:lnTo>
                  <a:pt x="9428" y="0"/>
                </a:lnTo>
                <a:close/>
              </a:path>
              <a:path w="208279" h="1229360">
                <a:moveTo>
                  <a:pt x="208086" y="1148180"/>
                </a:moveTo>
                <a:lnTo>
                  <a:pt x="175088" y="1152922"/>
                </a:lnTo>
                <a:lnTo>
                  <a:pt x="206510" y="1152922"/>
                </a:lnTo>
                <a:lnTo>
                  <a:pt x="208086" y="1148180"/>
                </a:lnTo>
                <a:close/>
              </a:path>
            </a:pathLst>
          </a:custGeom>
          <a:solidFill>
            <a:srgbClr val="4A7EBB"/>
          </a:solidFill>
        </p:spPr>
        <p:txBody>
          <a:bodyPr wrap="square" lIns="0" tIns="0" rIns="0" bIns="0" rtlCol="0"/>
          <a:lstStyle/>
          <a:p>
            <a:endParaRPr/>
          </a:p>
        </p:txBody>
      </p:sp>
      <p:sp>
        <p:nvSpPr>
          <p:cNvPr id="21" name="object 21"/>
          <p:cNvSpPr txBox="1"/>
          <p:nvPr/>
        </p:nvSpPr>
        <p:spPr>
          <a:xfrm>
            <a:off x="351830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8</a:t>
            </a:r>
            <a:endParaRPr sz="1800">
              <a:latin typeface="Calibri"/>
              <a:cs typeface="Calibri"/>
            </a:endParaRPr>
          </a:p>
        </p:txBody>
      </p:sp>
      <p:sp>
        <p:nvSpPr>
          <p:cNvPr id="22" name="object 22"/>
          <p:cNvSpPr txBox="1"/>
          <p:nvPr/>
        </p:nvSpPr>
        <p:spPr>
          <a:xfrm>
            <a:off x="493562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12</a:t>
            </a:r>
            <a:endParaRPr sz="1800">
              <a:latin typeface="Calibri"/>
              <a:cs typeface="Calibri"/>
            </a:endParaRPr>
          </a:p>
        </p:txBody>
      </p:sp>
      <p:sp>
        <p:nvSpPr>
          <p:cNvPr id="23" name="object 23"/>
          <p:cNvSpPr/>
          <p:nvPr/>
        </p:nvSpPr>
        <p:spPr>
          <a:xfrm>
            <a:off x="985546" y="5195307"/>
            <a:ext cx="919480" cy="1293495"/>
          </a:xfrm>
          <a:custGeom>
            <a:avLst/>
            <a:gdLst/>
            <a:ahLst/>
            <a:cxnLst/>
            <a:rect l="l" t="t" r="r" b="b"/>
            <a:pathLst>
              <a:path w="919480" h="1293495">
                <a:moveTo>
                  <a:pt x="12993" y="1209163"/>
                </a:moveTo>
                <a:lnTo>
                  <a:pt x="0" y="1293360"/>
                </a:lnTo>
                <a:lnTo>
                  <a:pt x="75153" y="1253237"/>
                </a:lnTo>
                <a:lnTo>
                  <a:pt x="47958" y="1233954"/>
                </a:lnTo>
                <a:lnTo>
                  <a:pt x="51864" y="1228445"/>
                </a:lnTo>
                <a:lnTo>
                  <a:pt x="40188" y="1228445"/>
                </a:lnTo>
                <a:lnTo>
                  <a:pt x="12993" y="1209163"/>
                </a:lnTo>
                <a:close/>
              </a:path>
              <a:path w="919480" h="1293495">
                <a:moveTo>
                  <a:pt x="911191" y="0"/>
                </a:moveTo>
                <a:lnTo>
                  <a:pt x="40188" y="1228445"/>
                </a:lnTo>
                <a:lnTo>
                  <a:pt x="51864" y="1228445"/>
                </a:lnTo>
                <a:lnTo>
                  <a:pt x="918961" y="5509"/>
                </a:lnTo>
                <a:lnTo>
                  <a:pt x="911191" y="0"/>
                </a:lnTo>
                <a:close/>
              </a:path>
            </a:pathLst>
          </a:custGeom>
          <a:solidFill>
            <a:srgbClr val="4A7EBB"/>
          </a:solidFill>
        </p:spPr>
        <p:txBody>
          <a:bodyPr wrap="square" lIns="0" tIns="0" rIns="0" bIns="0" rtlCol="0"/>
          <a:lstStyle/>
          <a:p>
            <a:endParaRPr/>
          </a:p>
        </p:txBody>
      </p:sp>
      <p:sp>
        <p:nvSpPr>
          <p:cNvPr id="24" name="object 24"/>
          <p:cNvSpPr/>
          <p:nvPr/>
        </p:nvSpPr>
        <p:spPr>
          <a:xfrm>
            <a:off x="1896183" y="5196334"/>
            <a:ext cx="514984" cy="1292860"/>
          </a:xfrm>
          <a:custGeom>
            <a:avLst/>
            <a:gdLst/>
            <a:ahLst/>
            <a:cxnLst/>
            <a:rect l="l" t="t" r="r" b="b"/>
            <a:pathLst>
              <a:path w="514985" h="1292860">
                <a:moveTo>
                  <a:pt x="8876" y="0"/>
                </a:moveTo>
                <a:lnTo>
                  <a:pt x="0" y="3454"/>
                </a:lnTo>
                <a:lnTo>
                  <a:pt x="474607" y="1223048"/>
                </a:lnTo>
                <a:lnTo>
                  <a:pt x="443539" y="1235138"/>
                </a:lnTo>
                <a:lnTo>
                  <a:pt x="506681" y="1292333"/>
                </a:lnTo>
                <a:lnTo>
                  <a:pt x="513431" y="1219593"/>
                </a:lnTo>
                <a:lnTo>
                  <a:pt x="483485" y="1219593"/>
                </a:lnTo>
                <a:lnTo>
                  <a:pt x="8876" y="0"/>
                </a:lnTo>
                <a:close/>
              </a:path>
              <a:path w="514985" h="1292860">
                <a:moveTo>
                  <a:pt x="514553" y="1207503"/>
                </a:moveTo>
                <a:lnTo>
                  <a:pt x="483485" y="1219593"/>
                </a:lnTo>
                <a:lnTo>
                  <a:pt x="513431" y="1219593"/>
                </a:lnTo>
                <a:lnTo>
                  <a:pt x="514553" y="1207503"/>
                </a:lnTo>
                <a:close/>
              </a:path>
            </a:pathLst>
          </a:custGeom>
          <a:solidFill>
            <a:srgbClr val="4A7EBB"/>
          </a:solidFill>
        </p:spPr>
        <p:txBody>
          <a:bodyPr wrap="square" lIns="0" tIns="0" rIns="0" bIns="0" rtlCol="0"/>
          <a:lstStyle/>
          <a:p>
            <a:endParaRPr/>
          </a:p>
        </p:txBody>
      </p:sp>
      <p:sp>
        <p:nvSpPr>
          <p:cNvPr id="25" name="object 25"/>
          <p:cNvSpPr txBox="1"/>
          <p:nvPr/>
        </p:nvSpPr>
        <p:spPr>
          <a:xfrm>
            <a:off x="210098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26" name="object 26"/>
          <p:cNvSpPr/>
          <p:nvPr/>
        </p:nvSpPr>
        <p:spPr>
          <a:xfrm>
            <a:off x="1900622" y="4037322"/>
            <a:ext cx="951865" cy="791845"/>
          </a:xfrm>
          <a:custGeom>
            <a:avLst/>
            <a:gdLst/>
            <a:ahLst/>
            <a:cxnLst/>
            <a:rect l="l" t="t" r="r" b="b"/>
            <a:pathLst>
              <a:path w="951864" h="791845">
                <a:moveTo>
                  <a:pt x="34272" y="713411"/>
                </a:moveTo>
                <a:lnTo>
                  <a:pt x="0" y="791408"/>
                </a:lnTo>
                <a:lnTo>
                  <a:pt x="82960" y="772027"/>
                </a:lnTo>
                <a:lnTo>
                  <a:pt x="61659" y="746382"/>
                </a:lnTo>
                <a:lnTo>
                  <a:pt x="70480" y="739056"/>
                </a:lnTo>
                <a:lnTo>
                  <a:pt x="55572" y="739056"/>
                </a:lnTo>
                <a:lnTo>
                  <a:pt x="34272" y="713411"/>
                </a:lnTo>
                <a:close/>
              </a:path>
              <a:path w="951864" h="791845">
                <a:moveTo>
                  <a:pt x="945341" y="0"/>
                </a:moveTo>
                <a:lnTo>
                  <a:pt x="55572" y="739056"/>
                </a:lnTo>
                <a:lnTo>
                  <a:pt x="70480" y="739056"/>
                </a:lnTo>
                <a:lnTo>
                  <a:pt x="951426" y="7326"/>
                </a:lnTo>
                <a:lnTo>
                  <a:pt x="945341" y="0"/>
                </a:lnTo>
                <a:close/>
              </a:path>
            </a:pathLst>
          </a:custGeom>
          <a:solidFill>
            <a:srgbClr val="4A7EBB"/>
          </a:solidFill>
        </p:spPr>
        <p:txBody>
          <a:bodyPr wrap="square" lIns="0" tIns="0" rIns="0" bIns="0" rtlCol="0"/>
          <a:lstStyle/>
          <a:p>
            <a:endParaRPr/>
          </a:p>
        </p:txBody>
      </p:sp>
      <p:sp>
        <p:nvSpPr>
          <p:cNvPr id="27" name="object 27"/>
          <p:cNvSpPr/>
          <p:nvPr/>
        </p:nvSpPr>
        <p:spPr>
          <a:xfrm>
            <a:off x="2845248" y="4038060"/>
            <a:ext cx="687070" cy="880744"/>
          </a:xfrm>
          <a:custGeom>
            <a:avLst/>
            <a:gdLst/>
            <a:ahLst/>
            <a:cxnLst/>
            <a:rect l="l" t="t" r="r" b="b"/>
            <a:pathLst>
              <a:path w="687070" h="880745">
                <a:moveTo>
                  <a:pt x="7515" y="0"/>
                </a:moveTo>
                <a:lnTo>
                  <a:pt x="0" y="5850"/>
                </a:lnTo>
                <a:lnTo>
                  <a:pt x="636008" y="822921"/>
                </a:lnTo>
                <a:lnTo>
                  <a:pt x="609701" y="843399"/>
                </a:lnTo>
                <a:lnTo>
                  <a:pt x="686572" y="880127"/>
                </a:lnTo>
                <a:lnTo>
                  <a:pt x="673935" y="817072"/>
                </a:lnTo>
                <a:lnTo>
                  <a:pt x="643525" y="817072"/>
                </a:lnTo>
                <a:lnTo>
                  <a:pt x="7515" y="0"/>
                </a:lnTo>
                <a:close/>
              </a:path>
              <a:path w="687070" h="880745">
                <a:moveTo>
                  <a:pt x="669832" y="796594"/>
                </a:moveTo>
                <a:lnTo>
                  <a:pt x="643525" y="817072"/>
                </a:lnTo>
                <a:lnTo>
                  <a:pt x="673935" y="817072"/>
                </a:lnTo>
                <a:lnTo>
                  <a:pt x="669832" y="796594"/>
                </a:lnTo>
                <a:close/>
              </a:path>
            </a:pathLst>
          </a:custGeom>
          <a:solidFill>
            <a:srgbClr val="4A7EBB"/>
          </a:solidFill>
        </p:spPr>
        <p:txBody>
          <a:bodyPr wrap="square" lIns="0" tIns="0" rIns="0" bIns="0" rtlCol="0"/>
          <a:lstStyle/>
          <a:p>
            <a:endParaRPr/>
          </a:p>
        </p:txBody>
      </p:sp>
      <p:sp>
        <p:nvSpPr>
          <p:cNvPr id="28" name="object 28"/>
          <p:cNvSpPr txBox="1"/>
          <p:nvPr/>
        </p:nvSpPr>
        <p:spPr>
          <a:xfrm>
            <a:off x="3229943" y="4938508"/>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3</a:t>
            </a:r>
            <a:endParaRPr sz="1800">
              <a:latin typeface="Calibri"/>
              <a:cs typeface="Calibri"/>
            </a:endParaRPr>
          </a:p>
        </p:txBody>
      </p:sp>
      <p:sp>
        <p:nvSpPr>
          <p:cNvPr id="29" name="object 29"/>
          <p:cNvSpPr txBox="1"/>
          <p:nvPr/>
        </p:nvSpPr>
        <p:spPr>
          <a:xfrm>
            <a:off x="6430210" y="4307690"/>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0" name="object 30"/>
          <p:cNvSpPr txBox="1"/>
          <p:nvPr/>
        </p:nvSpPr>
        <p:spPr>
          <a:xfrm>
            <a:off x="7560774" y="5610119"/>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1" name="object 31"/>
          <p:cNvSpPr txBox="1"/>
          <p:nvPr/>
        </p:nvSpPr>
        <p:spPr>
          <a:xfrm>
            <a:off x="5305612" y="563872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2" name="object 32"/>
          <p:cNvSpPr txBox="1"/>
          <p:nvPr/>
        </p:nvSpPr>
        <p:spPr>
          <a:xfrm>
            <a:off x="3270002" y="4326532"/>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3" name="object 33"/>
          <p:cNvSpPr txBox="1"/>
          <p:nvPr/>
        </p:nvSpPr>
        <p:spPr>
          <a:xfrm>
            <a:off x="2267649" y="570384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4" name="object 34"/>
          <p:cNvSpPr txBox="1"/>
          <p:nvPr/>
        </p:nvSpPr>
        <p:spPr>
          <a:xfrm>
            <a:off x="3478552" y="2581065"/>
            <a:ext cx="2251075" cy="701675"/>
          </a:xfrm>
          <a:prstGeom prst="rect">
            <a:avLst/>
          </a:prstGeom>
        </p:spPr>
        <p:txBody>
          <a:bodyPr vert="horz" wrap="square" lIns="0" tIns="12700" rIns="0" bIns="0" rtlCol="0">
            <a:spAutoFit/>
          </a:bodyPr>
          <a:lstStyle/>
          <a:p>
            <a:pPr marL="114300" algn="ctr">
              <a:lnSpc>
                <a:spcPct val="100000"/>
              </a:lnSpc>
              <a:spcBef>
                <a:spcPts val="100"/>
              </a:spcBef>
            </a:pPr>
            <a:r>
              <a:rPr sz="1800" spc="-5" dirty="0">
                <a:latin typeface="Calibri"/>
                <a:cs typeface="Calibri"/>
              </a:rPr>
              <a:t>Molecular </a:t>
            </a:r>
            <a:r>
              <a:rPr sz="1800" spc="-10" dirty="0">
                <a:latin typeface="Calibri"/>
                <a:cs typeface="Calibri"/>
              </a:rPr>
              <a:t>weight </a:t>
            </a:r>
            <a:r>
              <a:rPr sz="1800" dirty="0">
                <a:latin typeface="Calibri"/>
                <a:cs typeface="Calibri"/>
              </a:rPr>
              <a:t>&gt;</a:t>
            </a:r>
            <a:r>
              <a:rPr sz="1800" spc="-20" dirty="0">
                <a:latin typeface="Calibri"/>
                <a:cs typeface="Calibri"/>
              </a:rPr>
              <a:t> </a:t>
            </a:r>
            <a:r>
              <a:rPr sz="1800" dirty="0">
                <a:latin typeface="Calibri"/>
                <a:cs typeface="Calibri"/>
              </a:rPr>
              <a:t>65</a:t>
            </a:r>
            <a:endParaRPr sz="1800">
              <a:latin typeface="Calibri"/>
              <a:cs typeface="Calibri"/>
            </a:endParaRPr>
          </a:p>
          <a:p>
            <a:pPr algn="ctr">
              <a:lnSpc>
                <a:spcPct val="100000"/>
              </a:lnSpc>
              <a:spcBef>
                <a:spcPts val="1480"/>
              </a:spcBef>
              <a:tabLst>
                <a:tab pos="1991995" algn="l"/>
              </a:tabLst>
            </a:pPr>
            <a:r>
              <a:rPr sz="1400" spc="-5" dirty="0">
                <a:latin typeface="Calibri"/>
                <a:cs typeface="Calibri"/>
              </a:rPr>
              <a:t>N</a:t>
            </a:r>
            <a:r>
              <a:rPr sz="1400" dirty="0">
                <a:latin typeface="Calibri"/>
                <a:cs typeface="Calibri"/>
              </a:rPr>
              <a:t>o	</a:t>
            </a:r>
            <a:r>
              <a:rPr sz="1400" spc="-95" dirty="0">
                <a:latin typeface="Calibri"/>
                <a:cs typeface="Calibri"/>
              </a:rPr>
              <a:t>Y</a:t>
            </a:r>
            <a:r>
              <a:rPr sz="1400" dirty="0">
                <a:latin typeface="Calibri"/>
                <a:cs typeface="Calibri"/>
              </a:rPr>
              <a:t>es</a:t>
            </a:r>
            <a:endParaRPr sz="1400">
              <a:latin typeface="Calibri"/>
              <a:cs typeface="Calibri"/>
            </a:endParaRPr>
          </a:p>
        </p:txBody>
      </p:sp>
      <p:sp>
        <p:nvSpPr>
          <p:cNvPr id="35" name="object 35"/>
          <p:cNvSpPr txBox="1"/>
          <p:nvPr/>
        </p:nvSpPr>
        <p:spPr>
          <a:xfrm>
            <a:off x="5124913" y="4235041"/>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6" name="object 36"/>
          <p:cNvSpPr txBox="1"/>
          <p:nvPr/>
        </p:nvSpPr>
        <p:spPr>
          <a:xfrm>
            <a:off x="6593203" y="5617094"/>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7" name="object 37"/>
          <p:cNvSpPr txBox="1"/>
          <p:nvPr/>
        </p:nvSpPr>
        <p:spPr>
          <a:xfrm>
            <a:off x="4094821" y="5631487"/>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8" name="object 38"/>
          <p:cNvSpPr txBox="1"/>
          <p:nvPr/>
        </p:nvSpPr>
        <p:spPr>
          <a:xfrm>
            <a:off x="1074941" y="5703848"/>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9" name="object 39"/>
          <p:cNvSpPr txBox="1"/>
          <p:nvPr/>
        </p:nvSpPr>
        <p:spPr>
          <a:xfrm>
            <a:off x="1956061" y="4307689"/>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8" name="Picture 47">
            <a:extLst>
              <a:ext uri="{FF2B5EF4-FFF2-40B4-BE49-F238E27FC236}">
                <a16:creationId xmlns:a16="http://schemas.microsoft.com/office/drawing/2014/main" id="{F10A36A4-9907-4981-8F56-05DF79727128}"/>
              </a:ext>
            </a:extLst>
          </p:cNvPr>
          <p:cNvPicPr>
            <a:picLocks noChangeAspect="1"/>
          </p:cNvPicPr>
          <p:nvPr/>
        </p:nvPicPr>
        <p:blipFill>
          <a:blip r:embed="rId3"/>
          <a:stretch>
            <a:fillRect/>
          </a:stretch>
        </p:blipFill>
        <p:spPr>
          <a:xfrm>
            <a:off x="672856" y="2647951"/>
            <a:ext cx="7798288" cy="3489059"/>
          </a:xfrm>
          <a:prstGeom prst="rect">
            <a:avLst/>
          </a:prstGeom>
        </p:spPr>
      </p:pic>
      <p:sp>
        <p:nvSpPr>
          <p:cNvPr id="7" name="object 6">
            <a:extLst>
              <a:ext uri="{FF2B5EF4-FFF2-40B4-BE49-F238E27FC236}">
                <a16:creationId xmlns:a16="http://schemas.microsoft.com/office/drawing/2014/main" id="{12420102-D9A2-4ECA-B030-D8EC31B1041F}"/>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pic>
        <p:nvPicPr>
          <p:cNvPr id="5" name="Picture 4">
            <a:extLst>
              <a:ext uri="{FF2B5EF4-FFF2-40B4-BE49-F238E27FC236}">
                <a16:creationId xmlns:a16="http://schemas.microsoft.com/office/drawing/2014/main" id="{72103633-BB35-4C54-9A7A-EC8C0F2B2F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28" name="Picture 4" descr="Image result for Fumio ohuchi uw">
            <a:extLst>
              <a:ext uri="{FF2B5EF4-FFF2-40B4-BE49-F238E27FC236}">
                <a16:creationId xmlns:a16="http://schemas.microsoft.com/office/drawing/2014/main" id="{FA66072A-2F37-4150-B7C6-89292B898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12F235-1688-44AA-92A2-C55D4DE7C574}"/>
              </a:ext>
            </a:extLst>
          </p:cNvPr>
          <p:cNvSpPr/>
          <p:nvPr/>
        </p:nvSpPr>
        <p:spPr>
          <a:xfrm>
            <a:off x="5048783" y="6211669"/>
            <a:ext cx="2101857" cy="646331"/>
          </a:xfrm>
          <a:prstGeom prst="rect">
            <a:avLst/>
          </a:prstGeom>
        </p:spPr>
        <p:txBody>
          <a:bodyPr wrap="none">
            <a:spAutoFit/>
          </a:bodyPr>
          <a:lstStyle/>
          <a:p>
            <a:r>
              <a:rPr lang="en-US" dirty="0"/>
              <a:t>Jimin Qian (MSE)</a:t>
            </a:r>
          </a:p>
          <a:p>
            <a:r>
              <a:rPr lang="en-US" dirty="0"/>
              <a:t>Fumio Ohuchi (MSE)</a:t>
            </a:r>
          </a:p>
        </p:txBody>
      </p:sp>
      <p:sp>
        <p:nvSpPr>
          <p:cNvPr id="8" name="Rectangle 7">
            <a:extLst>
              <a:ext uri="{FF2B5EF4-FFF2-40B4-BE49-F238E27FC236}">
                <a16:creationId xmlns:a16="http://schemas.microsoft.com/office/drawing/2014/main" id="{8E9BE53D-5D6B-4CFE-9BEB-1987E1313B27}"/>
              </a:ext>
            </a:extLst>
          </p:cNvPr>
          <p:cNvSpPr/>
          <p:nvPr/>
        </p:nvSpPr>
        <p:spPr>
          <a:xfrm>
            <a:off x="1333759" y="6340932"/>
            <a:ext cx="3659335" cy="369332"/>
          </a:xfrm>
          <a:prstGeom prst="rect">
            <a:avLst/>
          </a:prstGeom>
        </p:spPr>
        <p:txBody>
          <a:bodyPr wrap="none">
            <a:spAutoFit/>
          </a:bodyPr>
          <a:lstStyle/>
          <a:p>
            <a:r>
              <a:rPr lang="en-US" dirty="0"/>
              <a:t>Results in Materials 4, 100020 (2019)</a:t>
            </a:r>
          </a:p>
        </p:txBody>
      </p:sp>
    </p:spTree>
    <p:extLst>
      <p:ext uri="{BB962C8B-B14F-4D97-AF65-F5344CB8AC3E}">
        <p14:creationId xmlns:p14="http://schemas.microsoft.com/office/powerpoint/2010/main" val="274463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 name="Picture 3">
            <a:extLst>
              <a:ext uri="{FF2B5EF4-FFF2-40B4-BE49-F238E27FC236}">
                <a16:creationId xmlns:a16="http://schemas.microsoft.com/office/drawing/2014/main" id="{D819922B-4806-4940-B61F-C1E097B1B4CF}"/>
              </a:ext>
            </a:extLst>
          </p:cNvPr>
          <p:cNvPicPr>
            <a:picLocks noChangeAspect="1"/>
          </p:cNvPicPr>
          <p:nvPr/>
        </p:nvPicPr>
        <p:blipFill>
          <a:blip r:embed="rId2"/>
          <a:stretch>
            <a:fillRect/>
          </a:stretch>
        </p:blipFill>
        <p:spPr>
          <a:xfrm>
            <a:off x="0" y="2647951"/>
            <a:ext cx="9144000" cy="4426060"/>
          </a:xfrm>
          <a:prstGeom prst="rect">
            <a:avLst/>
          </a:prstGeom>
        </p:spPr>
      </p:pic>
      <p:sp>
        <p:nvSpPr>
          <p:cNvPr id="12" name="object 6">
            <a:extLst>
              <a:ext uri="{FF2B5EF4-FFF2-40B4-BE49-F238E27FC236}">
                <a16:creationId xmlns:a16="http://schemas.microsoft.com/office/drawing/2014/main" id="{E44AA8BB-F91B-4D77-A7C2-CAD6DCCE050E}"/>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spTree>
    <p:extLst>
      <p:ext uri="{BB962C8B-B14F-4D97-AF65-F5344CB8AC3E}">
        <p14:creationId xmlns:p14="http://schemas.microsoft.com/office/powerpoint/2010/main" val="1347628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grpSp>
        <p:nvGrpSpPr>
          <p:cNvPr id="7" name="Group 6">
            <a:extLst>
              <a:ext uri="{FF2B5EF4-FFF2-40B4-BE49-F238E27FC236}">
                <a16:creationId xmlns:a16="http://schemas.microsoft.com/office/drawing/2014/main" id="{A56C7EDF-5918-4BB1-BB15-4D683F0C1A31}"/>
              </a:ext>
            </a:extLst>
          </p:cNvPr>
          <p:cNvGrpSpPr/>
          <p:nvPr/>
        </p:nvGrpSpPr>
        <p:grpSpPr>
          <a:xfrm>
            <a:off x="457200" y="3429000"/>
            <a:ext cx="2232685" cy="1744200"/>
            <a:chOff x="4046451" y="2122914"/>
            <a:chExt cx="2232685" cy="1744200"/>
          </a:xfrm>
        </p:grpSpPr>
        <p:sp>
          <p:nvSpPr>
            <p:cNvPr id="8" name="Rectangle: Rounded Corners 7">
              <a:extLst>
                <a:ext uri="{FF2B5EF4-FFF2-40B4-BE49-F238E27FC236}">
                  <a16:creationId xmlns:a16="http://schemas.microsoft.com/office/drawing/2014/main" id="{0C91DA74-37A5-41D3-96E2-80322B9A5E7C}"/>
                </a:ext>
              </a:extLst>
            </p:cNvPr>
            <p:cNvSpPr/>
            <p:nvPr/>
          </p:nvSpPr>
          <p:spPr>
            <a:xfrm>
              <a:off x="4046451" y="2122914"/>
              <a:ext cx="2232685" cy="1744200"/>
            </a:xfrm>
            <a:prstGeom prst="roundRect">
              <a:avLst>
                <a:gd name="adj" fmla="val 10000"/>
              </a:avLst>
            </a:prstGeom>
          </p:spPr>
          <p:style>
            <a:lnRef idx="2">
              <a:schemeClr val="dk1">
                <a:hueOff val="0"/>
                <a:satOff val="0"/>
                <a:lumOff val="0"/>
                <a:alphaOff val="0"/>
              </a:schemeClr>
            </a:lnRef>
            <a:fillRef idx="1">
              <a:schemeClr val="dk1">
                <a:alpha val="90000"/>
                <a:tint val="40000"/>
                <a:hueOff val="0"/>
                <a:satOff val="0"/>
                <a:lumOff val="0"/>
                <a:alphaOff val="0"/>
              </a:schemeClr>
            </a:fillRef>
            <a:effectRef idx="0">
              <a:schemeClr val="dk1">
                <a:alpha val="90000"/>
                <a:tint val="4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EB8FADEF-C27E-433E-8BDF-3D98E25EE185}"/>
                </a:ext>
              </a:extLst>
            </p:cNvPr>
            <p:cNvSpPr txBox="1"/>
            <p:nvPr/>
          </p:nvSpPr>
          <p:spPr>
            <a:xfrm>
              <a:off x="4097537" y="2174000"/>
              <a:ext cx="2130513" cy="1642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398 materials</a:t>
              </a:r>
            </a:p>
            <a:p>
              <a:pPr marL="171450" lvl="1" indent="-171450" algn="l" defTabSz="844550">
                <a:lnSpc>
                  <a:spcPct val="90000"/>
                </a:lnSpc>
                <a:spcBef>
                  <a:spcPct val="0"/>
                </a:spcBef>
                <a:spcAft>
                  <a:spcPct val="15000"/>
                </a:spcAft>
                <a:buChar char="•"/>
              </a:pPr>
              <a:r>
                <a:rPr lang="en-US" sz="1900" kern="1200" dirty="0"/>
                <a:t>Each material has 21 properties</a:t>
              </a:r>
            </a:p>
          </p:txBody>
        </p:sp>
      </p:grpSp>
      <p:sp>
        <p:nvSpPr>
          <p:cNvPr id="10" name="TextBox 9">
            <a:extLst>
              <a:ext uri="{FF2B5EF4-FFF2-40B4-BE49-F238E27FC236}">
                <a16:creationId xmlns:a16="http://schemas.microsoft.com/office/drawing/2014/main" id="{7C7972A8-B7C5-4D60-8599-BB723D9B0072}"/>
              </a:ext>
            </a:extLst>
          </p:cNvPr>
          <p:cNvSpPr txBox="1"/>
          <p:nvPr/>
        </p:nvSpPr>
        <p:spPr>
          <a:xfrm>
            <a:off x="3152404" y="3161484"/>
            <a:ext cx="5991596" cy="2800767"/>
          </a:xfrm>
          <a:prstGeom prst="rect">
            <a:avLst/>
          </a:prstGeom>
          <a:noFill/>
        </p:spPr>
        <p:txBody>
          <a:bodyPr wrap="square" rtlCol="0">
            <a:spAutoFit/>
          </a:bodyPr>
          <a:lstStyle/>
          <a:p>
            <a:r>
              <a:rPr lang="en-US" sz="1600" b="1" dirty="0"/>
              <a:t>Properties: </a:t>
            </a:r>
          </a:p>
          <a:p>
            <a:r>
              <a:rPr lang="en-US" sz="1600" dirty="0"/>
              <a:t>'Density (</a:t>
            </a:r>
            <a:r>
              <a:rPr lang="en-US" sz="1600" dirty="0" err="1"/>
              <a:t>lb</a:t>
            </a:r>
            <a:r>
              <a:rPr lang="en-US" sz="1600" dirty="0"/>
              <a:t>/in^3)',"Young's modulus (10^6 psi)", "Poisson's </a:t>
            </a:r>
            <a:r>
              <a:rPr lang="en-US" sz="1600" dirty="0" err="1"/>
              <a:t>ratio",'Hardness</a:t>
            </a:r>
            <a:r>
              <a:rPr lang="en-US" sz="1600" dirty="0"/>
              <a:t> - Vickers (HV)', 'Bulk modulus (10^6 psi)', 'Yield strength (elastic limit) (</a:t>
            </a:r>
            <a:r>
              <a:rPr lang="en-US" sz="1600" dirty="0" err="1"/>
              <a:t>ksi</a:t>
            </a:r>
            <a:r>
              <a:rPr lang="en-US" sz="1600" dirty="0"/>
              <a:t>)','Shear modulus (10^6 psi)','Tensile strength (</a:t>
            </a:r>
            <a:r>
              <a:rPr lang="en-US" sz="1600" dirty="0" err="1"/>
              <a:t>ksi</a:t>
            </a:r>
            <a:r>
              <a:rPr lang="en-US" sz="1600" dirty="0"/>
              <a:t>)', 'Flexural modulus (10^6 psi)', 'Flexural strength (modulus of rupture) (</a:t>
            </a:r>
            <a:r>
              <a:rPr lang="en-US" sz="1600" dirty="0" err="1"/>
              <a:t>ksi</a:t>
            </a:r>
            <a:r>
              <a:rPr lang="en-US" sz="1600" dirty="0"/>
              <a:t>)', 'Fatigue strength at 10^7 cycles (</a:t>
            </a:r>
            <a:r>
              <a:rPr lang="en-US" sz="1600" dirty="0" err="1"/>
              <a:t>ksi</a:t>
            </a:r>
            <a:r>
              <a:rPr lang="en-US" sz="1600" dirty="0"/>
              <a:t>)', 'Compressive strength (</a:t>
            </a:r>
            <a:r>
              <a:rPr lang="en-US" sz="1600" dirty="0" err="1"/>
              <a:t>ksi</a:t>
            </a:r>
            <a:r>
              <a:rPr lang="en-US" sz="1600" dirty="0"/>
              <a:t>)', 'Fracture toughness (ksi.in^0.5)', 'Melting point (°F)', 'Thermal conductivity (BTU/</a:t>
            </a:r>
            <a:r>
              <a:rPr lang="en-US" sz="1600" dirty="0" err="1"/>
              <a:t>hr.ft.°F</a:t>
            </a:r>
            <a:r>
              <a:rPr lang="en-US" sz="1600" dirty="0"/>
              <a:t>)', 'Specific heat capacity (BTU/</a:t>
            </a:r>
            <a:r>
              <a:rPr lang="en-US" sz="1600" dirty="0" err="1"/>
              <a:t>lb</a:t>
            </a:r>
            <a:r>
              <a:rPr lang="en-US" sz="1600" dirty="0"/>
              <a:t>.°F)', 'Thermal expansion coefficient (</a:t>
            </a:r>
            <a:r>
              <a:rPr lang="el-GR" sz="1600" dirty="0"/>
              <a:t>μ</a:t>
            </a:r>
            <a:r>
              <a:rPr lang="en-US" sz="1600" dirty="0"/>
              <a:t>strain/°F)', 'Latent heat of fusion (BTU/</a:t>
            </a:r>
            <a:r>
              <a:rPr lang="en-US" sz="1600" dirty="0" err="1"/>
              <a:t>lb</a:t>
            </a:r>
            <a:r>
              <a:rPr lang="en-US" sz="1600" dirty="0"/>
              <a:t>)', 'Electrical conductivity (%IACS)', 'Mechanical loss coefficient (tan delta)','Acoustic velocity (in/s)'</a:t>
            </a:r>
          </a:p>
        </p:txBody>
      </p:sp>
      <p:sp>
        <p:nvSpPr>
          <p:cNvPr id="11" name="object 6">
            <a:extLst>
              <a:ext uri="{FF2B5EF4-FFF2-40B4-BE49-F238E27FC236}">
                <a16:creationId xmlns:a16="http://schemas.microsoft.com/office/drawing/2014/main" id="{32CB446A-F457-40E5-87BA-57541140D13F}"/>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spTree>
    <p:extLst>
      <p:ext uri="{BB962C8B-B14F-4D97-AF65-F5344CB8AC3E}">
        <p14:creationId xmlns:p14="http://schemas.microsoft.com/office/powerpoint/2010/main" val="330814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Stéphanie Valleau</a:t>
            </a:r>
          </a:p>
        </p:txBody>
      </p:sp>
      <p:pic>
        <p:nvPicPr>
          <p:cNvPr id="11" name="Picture 10">
            <a:extLst>
              <a:ext uri="{FF2B5EF4-FFF2-40B4-BE49-F238E27FC236}">
                <a16:creationId xmlns:a16="http://schemas.microsoft.com/office/drawing/2014/main" id="{A2099D62-56FB-8D44-B71F-9E06DA76F033}"/>
              </a:ext>
            </a:extLst>
          </p:cNvPr>
          <p:cNvPicPr>
            <a:picLocks noChangeAspect="1"/>
          </p:cNvPicPr>
          <p:nvPr/>
        </p:nvPicPr>
        <p:blipFill>
          <a:blip r:embed="rId2"/>
          <a:stretch>
            <a:fillRect/>
          </a:stretch>
        </p:blipFill>
        <p:spPr>
          <a:xfrm>
            <a:off x="457200" y="1768448"/>
            <a:ext cx="3906935" cy="2935262"/>
          </a:xfrm>
          <a:prstGeom prst="rect">
            <a:avLst/>
          </a:prstGeom>
        </p:spPr>
      </p:pic>
      <p:sp>
        <p:nvSpPr>
          <p:cNvPr id="6" name="TextBox 5">
            <a:extLst>
              <a:ext uri="{FF2B5EF4-FFF2-40B4-BE49-F238E27FC236}">
                <a16:creationId xmlns:a16="http://schemas.microsoft.com/office/drawing/2014/main" id="{9F8EB6C0-E5DB-0245-87DF-D291E845C7A3}"/>
              </a:ext>
            </a:extLst>
          </p:cNvPr>
          <p:cNvSpPr txBox="1"/>
          <p:nvPr/>
        </p:nvSpPr>
        <p:spPr>
          <a:xfrm>
            <a:off x="337280" y="4869416"/>
            <a:ext cx="4639456" cy="1400383"/>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Benson Hall 351 (empty this quarter)</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3"/>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4"/>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spTree>
    <p:extLst>
      <p:ext uri="{BB962C8B-B14F-4D97-AF65-F5344CB8AC3E}">
        <p14:creationId xmlns:p14="http://schemas.microsoft.com/office/powerpoint/2010/main" val="4088569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4" name="Picture 3">
            <a:extLst>
              <a:ext uri="{FF2B5EF4-FFF2-40B4-BE49-F238E27FC236}">
                <a16:creationId xmlns:a16="http://schemas.microsoft.com/office/drawing/2014/main" id="{04B358D5-5DD8-4917-A475-6CA860FFED23}"/>
              </a:ext>
            </a:extLst>
          </p:cNvPr>
          <p:cNvPicPr>
            <a:picLocks noChangeAspect="1"/>
          </p:cNvPicPr>
          <p:nvPr/>
        </p:nvPicPr>
        <p:blipFill>
          <a:blip r:embed="rId2"/>
          <a:stretch>
            <a:fillRect/>
          </a:stretch>
        </p:blipFill>
        <p:spPr>
          <a:xfrm>
            <a:off x="9525" y="2539755"/>
            <a:ext cx="9144000" cy="4191905"/>
          </a:xfrm>
          <a:prstGeom prst="rect">
            <a:avLst/>
          </a:prstGeom>
        </p:spPr>
      </p:pic>
    </p:spTree>
    <p:extLst>
      <p:ext uri="{BB962C8B-B14F-4D97-AF65-F5344CB8AC3E}">
        <p14:creationId xmlns:p14="http://schemas.microsoft.com/office/powerpoint/2010/main" val="3135335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7" name="image16.png">
            <a:extLst>
              <a:ext uri="{FF2B5EF4-FFF2-40B4-BE49-F238E27FC236}">
                <a16:creationId xmlns:a16="http://schemas.microsoft.com/office/drawing/2014/main" id="{3403E590-4AB8-493D-8A7C-DC2508466856}"/>
              </a:ext>
            </a:extLst>
          </p:cNvPr>
          <p:cNvPicPr/>
          <p:nvPr/>
        </p:nvPicPr>
        <p:blipFill>
          <a:blip r:embed="rId2"/>
          <a:srcRect/>
          <a:stretch>
            <a:fillRect/>
          </a:stretch>
        </p:blipFill>
        <p:spPr>
          <a:xfrm>
            <a:off x="172983" y="2606207"/>
            <a:ext cx="5821127" cy="4122615"/>
          </a:xfrm>
          <a:prstGeom prst="rect">
            <a:avLst/>
          </a:prstGeom>
          <a:ln/>
        </p:spPr>
      </p:pic>
      <p:sp>
        <p:nvSpPr>
          <p:cNvPr id="8" name="Content Placeholder 8">
            <a:extLst>
              <a:ext uri="{FF2B5EF4-FFF2-40B4-BE49-F238E27FC236}">
                <a16:creationId xmlns:a16="http://schemas.microsoft.com/office/drawing/2014/main" id="{C7873108-F654-4A83-B8C8-855E1C0EA34A}"/>
              </a:ext>
            </a:extLst>
          </p:cNvPr>
          <p:cNvSpPr>
            <a:spLocks noGrp="1"/>
          </p:cNvSpPr>
          <p:nvPr>
            <p:ph idx="1"/>
          </p:nvPr>
        </p:nvSpPr>
        <p:spPr>
          <a:xfrm>
            <a:off x="5609435" y="3318763"/>
            <a:ext cx="4099607" cy="2236334"/>
          </a:xfrm>
        </p:spPr>
        <p:txBody>
          <a:bodyPr>
            <a:normAutofit lnSpcReduction="10000"/>
          </a:bodyPr>
          <a:lstStyle/>
          <a:p>
            <a:pPr>
              <a:buClr>
                <a:srgbClr val="FABE5C"/>
              </a:buClr>
            </a:pPr>
            <a:r>
              <a:rPr lang="en-US" sz="2400" dirty="0"/>
              <a:t>Colored each point by it’s category</a:t>
            </a:r>
          </a:p>
          <a:p>
            <a:pPr>
              <a:buClr>
                <a:srgbClr val="FABE5C"/>
              </a:buClr>
            </a:pPr>
            <a:r>
              <a:rPr lang="en-US" sz="2400" dirty="0"/>
              <a:t>The label/color of each points can indicate qualitative/categorical property of material</a:t>
            </a:r>
          </a:p>
        </p:txBody>
      </p:sp>
      <p:pic>
        <p:nvPicPr>
          <p:cNvPr id="9" name="Picture 8">
            <a:extLst>
              <a:ext uri="{FF2B5EF4-FFF2-40B4-BE49-F238E27FC236}">
                <a16:creationId xmlns:a16="http://schemas.microsoft.com/office/drawing/2014/main" id="{C53A0BF0-2E41-497A-B216-690543224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 name="Picture 4" descr="Image result for Fumio ohuchi uw">
            <a:extLst>
              <a:ext uri="{FF2B5EF4-FFF2-40B4-BE49-F238E27FC236}">
                <a16:creationId xmlns:a16="http://schemas.microsoft.com/office/drawing/2014/main" id="{D270D448-9C90-437E-9D46-B0B131CEE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5ACFE1-BBDC-4C57-A96F-6DC6C5EA57C6}"/>
              </a:ext>
            </a:extLst>
          </p:cNvPr>
          <p:cNvSpPr/>
          <p:nvPr/>
        </p:nvSpPr>
        <p:spPr>
          <a:xfrm>
            <a:off x="5048783" y="6336288"/>
            <a:ext cx="2101857" cy="646331"/>
          </a:xfrm>
          <a:prstGeom prst="rect">
            <a:avLst/>
          </a:prstGeom>
        </p:spPr>
        <p:txBody>
          <a:bodyPr wrap="none">
            <a:spAutoFit/>
          </a:bodyPr>
          <a:lstStyle/>
          <a:p>
            <a:r>
              <a:rPr lang="en-US" dirty="0"/>
              <a:t>Jimin Qian (MSE)</a:t>
            </a:r>
          </a:p>
          <a:p>
            <a:r>
              <a:rPr lang="en-US" dirty="0"/>
              <a:t>Fumio Ohuchi (MSE)</a:t>
            </a:r>
          </a:p>
        </p:txBody>
      </p:sp>
    </p:spTree>
    <p:extLst>
      <p:ext uri="{BB962C8B-B14F-4D97-AF65-F5344CB8AC3E}">
        <p14:creationId xmlns:p14="http://schemas.microsoft.com/office/powerpoint/2010/main" val="3013292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solidFill>
                  <a:srgbClr val="FF0000"/>
                </a:solidFill>
                <a:latin typeface="Calibri"/>
                <a:cs typeface="Calibri"/>
              </a:rPr>
              <a:t>Visualization</a:t>
            </a:r>
            <a:endParaRPr lang="en-US" sz="2400" spc="-10" dirty="0">
              <a:solidFill>
                <a:srgbClr val="FF0000"/>
              </a:solidFill>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1633300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27216" y="464312"/>
            <a:ext cx="2890520" cy="695960"/>
          </a:xfrm>
          <a:prstGeom prst="rect">
            <a:avLst/>
          </a:prstGeom>
        </p:spPr>
        <p:txBody>
          <a:bodyPr vert="horz" wrap="square" lIns="0" tIns="12700" rIns="0" bIns="0" rtlCol="0">
            <a:spAutoFit/>
          </a:bodyPr>
          <a:lstStyle/>
          <a:p>
            <a:pPr marL="12700">
              <a:lnSpc>
                <a:spcPct val="100000"/>
              </a:lnSpc>
              <a:spcBef>
                <a:spcPts val="100"/>
              </a:spcBef>
            </a:pPr>
            <a:r>
              <a:rPr spc="-10" dirty="0"/>
              <a:t>Visualization</a:t>
            </a:r>
          </a:p>
        </p:txBody>
      </p:sp>
      <p:sp>
        <p:nvSpPr>
          <p:cNvPr id="4" name="object 4"/>
          <p:cNvSpPr txBox="1"/>
          <p:nvPr/>
        </p:nvSpPr>
        <p:spPr>
          <a:xfrm>
            <a:off x="535940" y="1607820"/>
            <a:ext cx="7724140" cy="997709"/>
          </a:xfrm>
          <a:prstGeom prst="rect">
            <a:avLst/>
          </a:prstGeom>
        </p:spPr>
        <p:txBody>
          <a:bodyPr vert="horz" wrap="square" lIns="0" tIns="12700" rIns="0" bIns="0" rtlCol="0">
            <a:spAutoFit/>
          </a:bodyPr>
          <a:lstStyle/>
          <a:p>
            <a:pPr marL="355600" marR="128905" indent="-342900">
              <a:lnSpc>
                <a:spcPct val="100000"/>
              </a:lnSpc>
              <a:spcBef>
                <a:spcPts val="100"/>
              </a:spcBef>
              <a:buFont typeface="Arial"/>
              <a:buChar char="•"/>
              <a:tabLst>
                <a:tab pos="354965" algn="l"/>
                <a:tab pos="355600" algn="l"/>
              </a:tabLst>
            </a:pPr>
            <a:r>
              <a:rPr sz="3200" spc="-5" dirty="0">
                <a:latin typeface="Calibri"/>
                <a:cs typeface="Calibri"/>
              </a:rPr>
              <a:t>How </a:t>
            </a:r>
            <a:r>
              <a:rPr sz="3200" spc="-10" dirty="0">
                <a:latin typeface="Calibri"/>
                <a:cs typeface="Calibri"/>
              </a:rPr>
              <a:t>can </a:t>
            </a:r>
            <a:r>
              <a:rPr sz="3200" spc="-15" dirty="0">
                <a:latin typeface="Calibri"/>
                <a:cs typeface="Calibri"/>
              </a:rPr>
              <a:t>you </a:t>
            </a:r>
            <a:r>
              <a:rPr sz="3200" spc="-25" dirty="0">
                <a:latin typeface="Calibri"/>
                <a:cs typeface="Calibri"/>
              </a:rPr>
              <a:t>convey </a:t>
            </a:r>
            <a:r>
              <a:rPr sz="3200" dirty="0">
                <a:latin typeface="Calibri"/>
                <a:cs typeface="Calibri"/>
              </a:rPr>
              <a:t>a </a:t>
            </a:r>
            <a:r>
              <a:rPr sz="3200" spc="-15" dirty="0">
                <a:latin typeface="Calibri"/>
                <a:cs typeface="Calibri"/>
              </a:rPr>
              <a:t>complex </a:t>
            </a:r>
            <a:r>
              <a:rPr sz="3200" spc="-10" dirty="0">
                <a:latin typeface="Calibri"/>
                <a:cs typeface="Calibri"/>
              </a:rPr>
              <a:t>multivariate  </a:t>
            </a:r>
            <a:r>
              <a:rPr sz="3200" spc="-20" dirty="0">
                <a:latin typeface="Calibri"/>
                <a:cs typeface="Calibri"/>
              </a:rPr>
              <a:t>data </a:t>
            </a:r>
            <a:r>
              <a:rPr sz="3200" spc="-10" dirty="0">
                <a:latin typeface="Calibri"/>
                <a:cs typeface="Calibri"/>
              </a:rPr>
              <a:t>set </a:t>
            </a:r>
            <a:r>
              <a:rPr sz="3200" spc="-15" dirty="0">
                <a:latin typeface="Calibri"/>
                <a:cs typeface="Calibri"/>
              </a:rPr>
              <a:t>to </a:t>
            </a:r>
            <a:r>
              <a:rPr sz="3200" spc="-25" dirty="0">
                <a:latin typeface="Calibri"/>
                <a:cs typeface="Calibri"/>
              </a:rPr>
              <a:t>stakeholders </a:t>
            </a:r>
            <a:r>
              <a:rPr sz="3200" dirty="0">
                <a:latin typeface="Calibri"/>
                <a:cs typeface="Calibri"/>
              </a:rPr>
              <a:t>&amp;</a:t>
            </a:r>
            <a:r>
              <a:rPr sz="3200" spc="60" dirty="0">
                <a:latin typeface="Calibri"/>
                <a:cs typeface="Calibri"/>
              </a:rPr>
              <a:t> </a:t>
            </a:r>
            <a:r>
              <a:rPr sz="3200" spc="-15" dirty="0">
                <a:latin typeface="Calibri"/>
                <a:cs typeface="Calibri"/>
              </a:rPr>
              <a:t>peers?</a:t>
            </a:r>
            <a:endParaRPr sz="3200" dirty="0">
              <a:latin typeface="Calibri"/>
              <a:cs typeface="Calibri"/>
            </a:endParaRPr>
          </a:p>
        </p:txBody>
      </p:sp>
      <p:pic>
        <p:nvPicPr>
          <p:cNvPr id="5122" name="Picture 2" descr="Figure 2">
            <a:extLst>
              <a:ext uri="{FF2B5EF4-FFF2-40B4-BE49-F238E27FC236}">
                <a16:creationId xmlns:a16="http://schemas.microsoft.com/office/drawing/2014/main" id="{70E5D768-3FB1-4130-ACC6-15EB9477E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68" r="35924" b="33562"/>
          <a:stretch/>
        </p:blipFill>
        <p:spPr bwMode="auto">
          <a:xfrm>
            <a:off x="3020151" y="3225284"/>
            <a:ext cx="5995169" cy="26951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1">
            <a:extLst>
              <a:ext uri="{FF2B5EF4-FFF2-40B4-BE49-F238E27FC236}">
                <a16:creationId xmlns:a16="http://schemas.microsoft.com/office/drawing/2014/main" id="{2C20F3DE-EC63-4EC5-BE89-D708858DE8BB}"/>
              </a:ext>
            </a:extLst>
          </p:cNvPr>
          <p:cNvPicPr>
            <a:picLocks noChangeAspect="1"/>
          </p:cNvPicPr>
          <p:nvPr/>
        </p:nvPicPr>
        <p:blipFill>
          <a:blip r:embed="rId4"/>
          <a:stretch>
            <a:fillRect/>
          </a:stretch>
        </p:blipFill>
        <p:spPr>
          <a:xfrm>
            <a:off x="188657" y="3666887"/>
            <a:ext cx="2178050" cy="1847772"/>
          </a:xfrm>
          <a:prstGeom prst="rect">
            <a:avLst/>
          </a:prstGeom>
        </p:spPr>
      </p:pic>
      <p:sp>
        <p:nvSpPr>
          <p:cNvPr id="7" name="椭圆 13">
            <a:extLst>
              <a:ext uri="{FF2B5EF4-FFF2-40B4-BE49-F238E27FC236}">
                <a16:creationId xmlns:a16="http://schemas.microsoft.com/office/drawing/2014/main" id="{D42597E7-F708-46A5-96FB-E63B4C05A138}"/>
              </a:ext>
            </a:extLst>
          </p:cNvPr>
          <p:cNvSpPr/>
          <p:nvPr/>
        </p:nvSpPr>
        <p:spPr>
          <a:xfrm rot="20456813">
            <a:off x="1233724" y="4821119"/>
            <a:ext cx="935038" cy="452438"/>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A7EA7-857F-4661-BF11-6BDE70DE017B}"/>
              </a:ext>
            </a:extLst>
          </p:cNvPr>
          <p:cNvSpPr/>
          <p:nvPr/>
        </p:nvSpPr>
        <p:spPr>
          <a:xfrm>
            <a:off x="1185488" y="2848766"/>
            <a:ext cx="7331109" cy="369332"/>
          </a:xfrm>
          <a:prstGeom prst="rect">
            <a:avLst/>
          </a:prstGeom>
        </p:spPr>
        <p:txBody>
          <a:bodyPr wrap="none">
            <a:spAutoFit/>
          </a:bodyPr>
          <a:lstStyle/>
          <a:p>
            <a:r>
              <a:rPr lang="en-US" spc="-25" dirty="0">
                <a:cs typeface="Calibri"/>
              </a:rPr>
              <a:t>Mapping 4-component array defined on the surface of 2 torus to 2D vector plot</a:t>
            </a:r>
            <a:endParaRPr lang="en-US" dirty="0"/>
          </a:p>
        </p:txBody>
      </p:sp>
      <p:sp>
        <p:nvSpPr>
          <p:cNvPr id="11" name="Rectangle 10">
            <a:extLst>
              <a:ext uri="{FF2B5EF4-FFF2-40B4-BE49-F238E27FC236}">
                <a16:creationId xmlns:a16="http://schemas.microsoft.com/office/drawing/2014/main" id="{0490334D-0817-45BA-BB1A-25798665D5CB}"/>
              </a:ext>
            </a:extLst>
          </p:cNvPr>
          <p:cNvSpPr/>
          <p:nvPr/>
        </p:nvSpPr>
        <p:spPr>
          <a:xfrm>
            <a:off x="5304884" y="6273514"/>
            <a:ext cx="3211713" cy="369332"/>
          </a:xfrm>
          <a:prstGeom prst="rect">
            <a:avLst/>
          </a:prstGeom>
        </p:spPr>
        <p:txBody>
          <a:bodyPr wrap="none">
            <a:spAutoFit/>
          </a:bodyPr>
          <a:lstStyle/>
          <a:p>
            <a:r>
              <a:rPr lang="en-US" dirty="0"/>
              <a:t>Ref: Phys. Rev. Lett. 120, 087402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solidFill>
                  <a:srgbClr val="FF0000"/>
                </a:solidFill>
                <a:cs typeface="Calibri"/>
              </a:rPr>
              <a:t>Software</a:t>
            </a:r>
            <a:r>
              <a:rPr lang="en-US" sz="2400" spc="-30" dirty="0">
                <a:solidFill>
                  <a:srgbClr val="FF0000"/>
                </a:solidFill>
                <a:cs typeface="Calibri"/>
              </a:rPr>
              <a:t> </a:t>
            </a:r>
            <a:r>
              <a:rPr lang="en-US" sz="2400" spc="-5" dirty="0">
                <a:solidFill>
                  <a:srgbClr val="FF0000"/>
                </a:solidFill>
                <a:cs typeface="Calibri"/>
              </a:rPr>
              <a:t>engineering</a:t>
            </a:r>
            <a:endParaRPr lang="en-US" sz="2400" dirty="0">
              <a:solidFill>
                <a:srgbClr val="FF0000"/>
              </a:solidFill>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427556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6109335"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60" dirty="0">
                <a:latin typeface="Calibri"/>
                <a:cs typeface="Calibri"/>
              </a:rPr>
              <a:t>Your </a:t>
            </a:r>
            <a:r>
              <a:rPr sz="3200" spc="-10" dirty="0">
                <a:latin typeface="Calibri"/>
                <a:cs typeface="Calibri"/>
              </a:rPr>
              <a:t>code </a:t>
            </a:r>
            <a:r>
              <a:rPr sz="3200" spc="-5" dirty="0">
                <a:latin typeface="Calibri"/>
                <a:cs typeface="Calibri"/>
              </a:rPr>
              <a:t>should not look </a:t>
            </a:r>
            <a:r>
              <a:rPr sz="3200" spc="-30" dirty="0">
                <a:latin typeface="Calibri"/>
                <a:cs typeface="Calibri"/>
              </a:rPr>
              <a:t>like</a:t>
            </a:r>
            <a:r>
              <a:rPr sz="3200" spc="75" dirty="0">
                <a:latin typeface="Calibri"/>
                <a:cs typeface="Calibri"/>
              </a:rPr>
              <a:t> </a:t>
            </a:r>
            <a:r>
              <a:rPr sz="3200" spc="-5" dirty="0">
                <a:latin typeface="Calibri"/>
                <a:cs typeface="Calibri"/>
              </a:rPr>
              <a:t>this:</a:t>
            </a:r>
            <a:endParaRPr sz="3200">
              <a:latin typeface="Calibri"/>
              <a:cs typeface="Calibri"/>
            </a:endParaRPr>
          </a:p>
        </p:txBody>
      </p:sp>
      <p:sp>
        <p:nvSpPr>
          <p:cNvPr id="5" name="object 5"/>
          <p:cNvSpPr/>
          <p:nvPr/>
        </p:nvSpPr>
        <p:spPr>
          <a:xfrm>
            <a:off x="1865733" y="2534103"/>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a:latin typeface="Calibri"/>
              <a:cs typeface="Calibri"/>
            </a:endParaRPr>
          </a:p>
          <a:p>
            <a:pPr>
              <a:lnSpc>
                <a:spcPct val="100000"/>
              </a:lnSpc>
              <a:spcBef>
                <a:spcPts val="45"/>
              </a:spcBef>
              <a:buFont typeface="Arial"/>
              <a:buChar char="•"/>
            </a:pPr>
            <a:endParaRPr sz="465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355092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20" dirty="0">
                <a:latin typeface="Calibri"/>
                <a:cs typeface="Calibri"/>
              </a:rPr>
              <a:t>Data </a:t>
            </a:r>
            <a:r>
              <a:rPr sz="3200" spc="-5" dirty="0">
                <a:latin typeface="Calibri"/>
                <a:cs typeface="Calibri"/>
              </a:rPr>
              <a:t>Science</a:t>
            </a:r>
            <a:r>
              <a:rPr sz="3200" spc="5" dirty="0">
                <a:latin typeface="Calibri"/>
                <a:cs typeface="Calibri"/>
              </a:rPr>
              <a:t> </a:t>
            </a:r>
            <a:r>
              <a:rPr sz="3200" spc="-5" dirty="0">
                <a:latin typeface="Calibri"/>
                <a:cs typeface="Calibri"/>
              </a:rPr>
              <a:t>Option</a:t>
            </a:r>
            <a:endParaRPr sz="3200">
              <a:latin typeface="Calibri"/>
              <a:cs typeface="Calibri"/>
            </a:endParaRPr>
          </a:p>
          <a:p>
            <a:pPr marL="755650" lvl="1" indent="-285750">
              <a:lnSpc>
                <a:spcPct val="100000"/>
              </a:lnSpc>
              <a:spcBef>
                <a:spcPts val="695"/>
              </a:spcBef>
              <a:buFont typeface="Arial"/>
              <a:buChar char="–"/>
              <a:tabLst>
                <a:tab pos="755650" algn="l"/>
              </a:tabLst>
            </a:pPr>
            <a:r>
              <a:rPr sz="2800" spc="-20" dirty="0">
                <a:latin typeface="Calibri"/>
                <a:cs typeface="Calibri"/>
              </a:rPr>
              <a:t>Data </a:t>
            </a:r>
            <a:r>
              <a:rPr sz="2800" spc="-15" dirty="0">
                <a:latin typeface="Calibri"/>
                <a:cs typeface="Calibri"/>
              </a:rPr>
              <a:t>Intensive Research </a:t>
            </a:r>
            <a:r>
              <a:rPr sz="2800" spc="-5" dirty="0">
                <a:latin typeface="Calibri"/>
                <a:cs typeface="Calibri"/>
              </a:rPr>
              <a:t>Enabling </a:t>
            </a:r>
            <a:r>
              <a:rPr sz="2800" spc="-10" dirty="0">
                <a:latin typeface="Calibri"/>
                <a:cs typeface="Calibri"/>
              </a:rPr>
              <a:t>Clean </a:t>
            </a:r>
            <a:r>
              <a:rPr sz="2800" spc="-65" dirty="0">
                <a:latin typeface="Calibri"/>
                <a:cs typeface="Calibri"/>
              </a:rPr>
              <a:t>Tech</a:t>
            </a:r>
            <a:r>
              <a:rPr sz="2800" spc="100" dirty="0">
                <a:latin typeface="Calibri"/>
                <a:cs typeface="Calibri"/>
              </a:rPr>
              <a:t> </a:t>
            </a:r>
            <a:r>
              <a:rPr sz="2800" spc="-10" dirty="0">
                <a:latin typeface="Calibri"/>
                <a:cs typeface="Calibri"/>
              </a:rPr>
              <a:t>(DIRECT)</a:t>
            </a:r>
            <a:endParaRPr sz="2800">
              <a:latin typeface="Calibri"/>
              <a:cs typeface="Calibri"/>
            </a:endParaRPr>
          </a:p>
          <a:p>
            <a:pPr marL="1155700" lvl="2" indent="-228600">
              <a:lnSpc>
                <a:spcPct val="100000"/>
              </a:lnSpc>
              <a:spcBef>
                <a:spcPts val="605"/>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545</a:t>
            </a:r>
            <a:endParaRPr sz="2400">
              <a:latin typeface="Calibri"/>
              <a:cs typeface="Calibri"/>
            </a:endParaRPr>
          </a:p>
          <a:p>
            <a:pPr marL="1612900" lvl="3" indent="-228600">
              <a:lnSpc>
                <a:spcPct val="100000"/>
              </a:lnSpc>
              <a:spcBef>
                <a:spcPts val="484"/>
              </a:spcBef>
              <a:buFont typeface="Arial"/>
              <a:buChar char="–"/>
              <a:tabLst>
                <a:tab pos="1612900" algn="l"/>
              </a:tabLst>
            </a:pPr>
            <a:r>
              <a:rPr sz="2000" spc="-15" dirty="0">
                <a:latin typeface="Calibri"/>
                <a:cs typeface="Calibri"/>
              </a:rPr>
              <a:t>Data </a:t>
            </a:r>
            <a:r>
              <a:rPr sz="2000" spc="-5" dirty="0">
                <a:latin typeface="Calibri"/>
                <a:cs typeface="Calibri"/>
              </a:rPr>
              <a:t>Science Methods </a:t>
            </a:r>
            <a:r>
              <a:rPr sz="2000" spc="-15" dirty="0">
                <a:latin typeface="Calibri"/>
                <a:cs typeface="Calibri"/>
              </a:rPr>
              <a:t>for </a:t>
            </a:r>
            <a:r>
              <a:rPr sz="2000" spc="-5" dirty="0">
                <a:latin typeface="Calibri"/>
                <a:cs typeface="Calibri"/>
              </a:rPr>
              <a:t>Clean </a:t>
            </a:r>
            <a:r>
              <a:rPr sz="2000" spc="-10" dirty="0">
                <a:latin typeface="Calibri"/>
                <a:cs typeface="Calibri"/>
              </a:rPr>
              <a:t>Energy</a:t>
            </a:r>
            <a:r>
              <a:rPr sz="2000" spc="25" dirty="0">
                <a:latin typeface="Calibri"/>
                <a:cs typeface="Calibri"/>
              </a:rPr>
              <a:t> </a:t>
            </a:r>
            <a:r>
              <a:rPr sz="2000" spc="-10" dirty="0">
                <a:latin typeface="Calibri"/>
                <a:cs typeface="Calibri"/>
              </a:rPr>
              <a:t>Research</a:t>
            </a:r>
            <a:endParaRPr sz="2000">
              <a:latin typeface="Calibri"/>
              <a:cs typeface="Calibri"/>
            </a:endParaRPr>
          </a:p>
          <a:p>
            <a:pPr marL="1155700" lvl="2" indent="-228600">
              <a:lnSpc>
                <a:spcPct val="100000"/>
              </a:lnSpc>
              <a:spcBef>
                <a:spcPts val="570"/>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546</a:t>
            </a:r>
            <a:endParaRPr sz="2400">
              <a:latin typeface="Calibri"/>
              <a:cs typeface="Calibri"/>
            </a:endParaRPr>
          </a:p>
          <a:p>
            <a:pPr marL="1612900" lvl="3" indent="-228600">
              <a:lnSpc>
                <a:spcPct val="100000"/>
              </a:lnSpc>
              <a:spcBef>
                <a:spcPts val="484"/>
              </a:spcBef>
              <a:buFont typeface="Arial"/>
              <a:buChar char="–"/>
              <a:tabLst>
                <a:tab pos="1612900" algn="l"/>
              </a:tabLst>
            </a:pPr>
            <a:r>
              <a:rPr sz="2000" spc="-10" dirty="0">
                <a:latin typeface="Calibri"/>
                <a:cs typeface="Calibri"/>
              </a:rPr>
              <a:t>Software </a:t>
            </a:r>
            <a:r>
              <a:rPr sz="2000" spc="-5" dirty="0">
                <a:latin typeface="Calibri"/>
                <a:cs typeface="Calibri"/>
              </a:rPr>
              <a:t>Engineering </a:t>
            </a:r>
            <a:r>
              <a:rPr sz="2000" spc="-15" dirty="0">
                <a:latin typeface="Calibri"/>
                <a:cs typeface="Calibri"/>
              </a:rPr>
              <a:t>for </a:t>
            </a:r>
            <a:r>
              <a:rPr sz="2000" spc="-5" dirty="0">
                <a:latin typeface="Calibri"/>
                <a:cs typeface="Calibri"/>
              </a:rPr>
              <a:t>Molecular </a:t>
            </a:r>
            <a:r>
              <a:rPr sz="2000" spc="-15" dirty="0">
                <a:latin typeface="Calibri"/>
                <a:cs typeface="Calibri"/>
              </a:rPr>
              <a:t>Data</a:t>
            </a:r>
            <a:r>
              <a:rPr sz="2000" spc="25" dirty="0">
                <a:latin typeface="Calibri"/>
                <a:cs typeface="Calibri"/>
              </a:rPr>
              <a:t> </a:t>
            </a:r>
            <a:r>
              <a:rPr sz="2000" spc="-5" dirty="0">
                <a:latin typeface="Calibri"/>
                <a:cs typeface="Calibri"/>
              </a:rPr>
              <a:t>Scientists</a:t>
            </a:r>
            <a:endParaRPr sz="2000">
              <a:latin typeface="Calibri"/>
              <a:cs typeface="Calibri"/>
            </a:endParaRPr>
          </a:p>
          <a:p>
            <a:pPr marL="1155700" lvl="2" indent="-228600">
              <a:lnSpc>
                <a:spcPct val="100000"/>
              </a:lnSpc>
              <a:spcBef>
                <a:spcPts val="565"/>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547</a:t>
            </a:r>
            <a:endParaRPr sz="2400">
              <a:latin typeface="Calibri"/>
              <a:cs typeface="Calibri"/>
            </a:endParaRPr>
          </a:p>
          <a:p>
            <a:pPr marL="1612900" lvl="3" indent="-228600">
              <a:lnSpc>
                <a:spcPct val="100000"/>
              </a:lnSpc>
              <a:spcBef>
                <a:spcPts val="520"/>
              </a:spcBef>
              <a:buFont typeface="Arial"/>
              <a:buChar char="–"/>
              <a:tabLst>
                <a:tab pos="1612900" algn="l"/>
              </a:tabLst>
            </a:pPr>
            <a:r>
              <a:rPr sz="2000" spc="-10" dirty="0">
                <a:latin typeface="Calibri"/>
                <a:cs typeface="Calibri"/>
              </a:rPr>
              <a:t>Capstone Project </a:t>
            </a:r>
            <a:r>
              <a:rPr sz="2000" dirty="0">
                <a:latin typeface="Calibri"/>
                <a:cs typeface="Calibri"/>
              </a:rPr>
              <a:t>in </a:t>
            </a:r>
            <a:r>
              <a:rPr sz="2000" spc="-5" dirty="0">
                <a:latin typeface="Calibri"/>
                <a:cs typeface="Calibri"/>
              </a:rPr>
              <a:t>Molecular </a:t>
            </a:r>
            <a:r>
              <a:rPr sz="2000" spc="-15" dirty="0">
                <a:latin typeface="Calibri"/>
                <a:cs typeface="Calibri"/>
              </a:rPr>
              <a:t>Data</a:t>
            </a:r>
            <a:r>
              <a:rPr sz="2000" spc="15" dirty="0">
                <a:latin typeface="Calibri"/>
                <a:cs typeface="Calibri"/>
              </a:rPr>
              <a:t> </a:t>
            </a:r>
            <a:r>
              <a:rPr sz="2000" spc="-5" dirty="0">
                <a:latin typeface="Calibri"/>
                <a:cs typeface="Calibri"/>
              </a:rPr>
              <a:t>Science</a:t>
            </a:r>
            <a:endParaRPr sz="20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535940" y="1507188"/>
            <a:ext cx="6797675" cy="332867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20" dirty="0">
                <a:latin typeface="Calibri"/>
                <a:cs typeface="Calibri"/>
              </a:rPr>
              <a:t>Data </a:t>
            </a:r>
            <a:r>
              <a:rPr sz="3200" spc="-10" dirty="0">
                <a:latin typeface="Calibri"/>
                <a:cs typeface="Calibri"/>
              </a:rPr>
              <a:t>Scientist Office</a:t>
            </a:r>
            <a:r>
              <a:rPr sz="3200" spc="15" dirty="0">
                <a:latin typeface="Calibri"/>
                <a:cs typeface="Calibri"/>
              </a:rPr>
              <a:t> </a:t>
            </a:r>
            <a:r>
              <a:rPr sz="3200" spc="-15" dirty="0">
                <a:latin typeface="Calibri"/>
                <a:cs typeface="Calibri"/>
              </a:rPr>
              <a:t>Hours</a:t>
            </a:r>
            <a:endParaRPr sz="3200">
              <a:latin typeface="Calibri"/>
              <a:cs typeface="Calibri"/>
            </a:endParaRPr>
          </a:p>
          <a:p>
            <a:pPr marL="755650" lvl="1" indent="-285750">
              <a:lnSpc>
                <a:spcPct val="100000"/>
              </a:lnSpc>
              <a:spcBef>
                <a:spcPts val="695"/>
              </a:spcBef>
              <a:buFont typeface="Arial"/>
              <a:buChar char="–"/>
              <a:tabLst>
                <a:tab pos="755650" algn="l"/>
              </a:tabLst>
            </a:pPr>
            <a:r>
              <a:rPr sz="2800" spc="-10" dirty="0">
                <a:latin typeface="Calibri"/>
                <a:cs typeface="Calibri"/>
              </a:rPr>
              <a:t>Get </a:t>
            </a:r>
            <a:r>
              <a:rPr sz="2800" spc="-5" dirty="0">
                <a:latin typeface="Calibri"/>
                <a:cs typeface="Calibri"/>
              </a:rPr>
              <a:t>help with </a:t>
            </a:r>
            <a:r>
              <a:rPr sz="2800" spc="-15" dirty="0">
                <a:latin typeface="Calibri"/>
                <a:cs typeface="Calibri"/>
              </a:rPr>
              <a:t>your </a:t>
            </a:r>
            <a:r>
              <a:rPr sz="2800" spc="-20" dirty="0">
                <a:latin typeface="Calibri"/>
                <a:cs typeface="Calibri"/>
              </a:rPr>
              <a:t>data </a:t>
            </a:r>
            <a:r>
              <a:rPr sz="2800" spc="-5" dirty="0">
                <a:latin typeface="Calibri"/>
                <a:cs typeface="Calibri"/>
              </a:rPr>
              <a:t>science</a:t>
            </a:r>
            <a:r>
              <a:rPr sz="2800" spc="25" dirty="0">
                <a:latin typeface="Calibri"/>
                <a:cs typeface="Calibri"/>
              </a:rPr>
              <a:t> </a:t>
            </a:r>
            <a:r>
              <a:rPr sz="2800" spc="-10" dirty="0">
                <a:latin typeface="Calibri"/>
                <a:cs typeface="Calibri"/>
              </a:rPr>
              <a:t>questions</a:t>
            </a:r>
            <a:endParaRPr sz="2800">
              <a:latin typeface="Calibri"/>
              <a:cs typeface="Calibri"/>
            </a:endParaRPr>
          </a:p>
          <a:p>
            <a:pPr marL="1155700" lvl="2" indent="-228600">
              <a:lnSpc>
                <a:spcPct val="100000"/>
              </a:lnSpc>
              <a:spcBef>
                <a:spcPts val="6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a:latin typeface="Calibri"/>
              <a:cs typeface="Calibri"/>
            </a:endParaRPr>
          </a:p>
          <a:p>
            <a:pPr marL="1155700" lvl="2" indent="-228600">
              <a:lnSpc>
                <a:spcPct val="100000"/>
              </a:lnSpc>
              <a:spcBef>
                <a:spcPts val="585"/>
              </a:spcBef>
              <a:buFont typeface="Arial"/>
              <a:buChar char="•"/>
              <a:tabLst>
                <a:tab pos="1155700" algn="l"/>
              </a:tabLst>
            </a:pPr>
            <a:r>
              <a:rPr sz="2400" spc="-5" dirty="0">
                <a:latin typeface="Calibri"/>
                <a:cs typeface="Calibri"/>
              </a:rPr>
              <a:t>Machine learning</a:t>
            </a:r>
            <a:endParaRPr sz="2400">
              <a:latin typeface="Calibri"/>
              <a:cs typeface="Calibri"/>
            </a:endParaRPr>
          </a:p>
          <a:p>
            <a:pPr marL="1155700" lvl="2" indent="-228600">
              <a:lnSpc>
                <a:spcPct val="100000"/>
              </a:lnSpc>
              <a:spcBef>
                <a:spcPts val="555"/>
              </a:spcBef>
              <a:buFont typeface="Arial"/>
              <a:buChar char="•"/>
              <a:tabLst>
                <a:tab pos="1155700" algn="l"/>
              </a:tabLst>
            </a:pPr>
            <a:r>
              <a:rPr sz="2400" spc="-15" dirty="0">
                <a:latin typeface="Calibri"/>
                <a:cs typeface="Calibri"/>
              </a:rPr>
              <a:t>Statistics</a:t>
            </a:r>
            <a:endParaRPr sz="2400">
              <a:latin typeface="Calibri"/>
              <a:cs typeface="Calibri"/>
            </a:endParaRPr>
          </a:p>
          <a:p>
            <a:pPr marL="1155700" lvl="2" indent="-228600">
              <a:lnSpc>
                <a:spcPct val="100000"/>
              </a:lnSpc>
              <a:spcBef>
                <a:spcPts val="585"/>
              </a:spcBef>
              <a:buFont typeface="Arial"/>
              <a:buChar char="•"/>
              <a:tabLst>
                <a:tab pos="1155700" algn="l"/>
              </a:tabLst>
            </a:pPr>
            <a:r>
              <a:rPr sz="2400" spc="-10" dirty="0">
                <a:latin typeface="Calibri"/>
                <a:cs typeface="Calibri"/>
              </a:rPr>
              <a:t>Visualization</a:t>
            </a:r>
            <a:endParaRPr sz="2400">
              <a:latin typeface="Calibri"/>
              <a:cs typeface="Calibri"/>
            </a:endParaRPr>
          </a:p>
          <a:p>
            <a:pPr marL="1155700" lvl="2" indent="-228600">
              <a:lnSpc>
                <a:spcPct val="100000"/>
              </a:lnSpc>
              <a:spcBef>
                <a:spcPts val="590"/>
              </a:spcBef>
              <a:buFont typeface="Arial"/>
              <a:buChar char="•"/>
              <a:tabLst>
                <a:tab pos="1155700" algn="l"/>
              </a:tabLst>
            </a:pPr>
            <a:r>
              <a:rPr sz="2400" spc="-10" dirty="0">
                <a:latin typeface="Calibri"/>
                <a:cs typeface="Calibri"/>
              </a:rPr>
              <a:t>Software</a:t>
            </a:r>
            <a:r>
              <a:rPr sz="2400" spc="-5" dirty="0">
                <a:latin typeface="Calibri"/>
                <a:cs typeface="Calibri"/>
              </a:rPr>
              <a:t> engineering</a:t>
            </a:r>
            <a:endParaRPr sz="2400">
              <a:latin typeface="Calibri"/>
              <a:cs typeface="Calibri"/>
            </a:endParaRPr>
          </a:p>
        </p:txBody>
      </p:sp>
      <p:sp>
        <p:nvSpPr>
          <p:cNvPr id="5" name="object 5"/>
          <p:cNvSpPr/>
          <p:nvPr/>
        </p:nvSpPr>
        <p:spPr>
          <a:xfrm>
            <a:off x="5658521" y="275290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331720" y="4884032"/>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3088326"/>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849251"/>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pic>
        <p:nvPicPr>
          <p:cNvPr id="6" name="Content Placeholder 4">
            <a:extLst>
              <a:ext uri="{FF2B5EF4-FFF2-40B4-BE49-F238E27FC236}">
                <a16:creationId xmlns:a16="http://schemas.microsoft.com/office/drawing/2014/main" id="{6CCFDFD5-1441-6C46-86A0-AEA8838C1C04}"/>
              </a:ext>
            </a:extLst>
          </p:cNvPr>
          <p:cNvPicPr>
            <a:picLocks noChangeAspect="1"/>
          </p:cNvPicPr>
          <p:nvPr/>
        </p:nvPicPr>
        <p:blipFill rotWithShape="1">
          <a:blip r:embed="rId3"/>
          <a:srcRect t="2841" r="49837" b="45523"/>
          <a:stretch/>
        </p:blipFill>
        <p:spPr>
          <a:xfrm>
            <a:off x="5143884" y="2841196"/>
            <a:ext cx="3280588" cy="3489994"/>
          </a:xfrm>
          <a:prstGeom prst="rect">
            <a:avLst/>
          </a:prstGeom>
        </p:spPr>
      </p:pic>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Tree>
    <p:extLst>
      <p:ext uri="{BB962C8B-B14F-4D97-AF65-F5344CB8AC3E}">
        <p14:creationId xmlns:p14="http://schemas.microsoft.com/office/powerpoint/2010/main" val="1013746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088222"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42302"/>
            <a:ext cx="7693659" cy="4520565"/>
          </a:xfrm>
          <a:prstGeom prst="rect">
            <a:avLst/>
          </a:prstGeom>
        </p:spPr>
        <p:txBody>
          <a:bodyPr vert="horz" wrap="square" lIns="0" tIns="109220" rIns="0" bIns="0" rtlCol="0">
            <a:spAutoFit/>
          </a:bodyPr>
          <a:lstStyle/>
          <a:p>
            <a:pPr marL="355600" indent="-342900">
              <a:lnSpc>
                <a:spcPct val="100000"/>
              </a:lnSpc>
              <a:spcBef>
                <a:spcPts val="860"/>
              </a:spcBef>
              <a:buFont typeface="Arial"/>
              <a:buChar char="•"/>
              <a:tabLst>
                <a:tab pos="354965" algn="l"/>
                <a:tab pos="355600" algn="l"/>
              </a:tabLst>
            </a:pPr>
            <a:r>
              <a:rPr sz="3200" spc="-5" dirty="0">
                <a:latin typeface="Calibri"/>
                <a:cs typeface="Calibri"/>
              </a:rPr>
              <a:t>Quick </a:t>
            </a:r>
            <a:r>
              <a:rPr sz="3200" dirty="0">
                <a:latin typeface="Calibri"/>
                <a:cs typeface="Calibri"/>
              </a:rPr>
              <a:t>in </a:t>
            </a:r>
            <a:r>
              <a:rPr sz="3200" spc="-5" dirty="0">
                <a:latin typeface="Calibri"/>
                <a:cs typeface="Calibri"/>
              </a:rPr>
              <a:t>class</a:t>
            </a:r>
            <a:r>
              <a:rPr sz="3200" dirty="0">
                <a:latin typeface="Calibri"/>
                <a:cs typeface="Calibri"/>
              </a:rPr>
              <a:t> </a:t>
            </a:r>
            <a:r>
              <a:rPr sz="3200" spc="-30" dirty="0">
                <a:latin typeface="Calibri"/>
                <a:cs typeface="Calibri"/>
              </a:rPr>
              <a:t>exercise</a:t>
            </a:r>
            <a:endParaRPr sz="3200">
              <a:latin typeface="Calibri"/>
              <a:cs typeface="Calibri"/>
            </a:endParaRPr>
          </a:p>
          <a:p>
            <a:pPr marL="355600" marR="74295" indent="-342900">
              <a:lnSpc>
                <a:spcPct val="100000"/>
              </a:lnSpc>
              <a:spcBef>
                <a:spcPts val="760"/>
              </a:spcBef>
              <a:buFont typeface="Arial"/>
              <a:buChar char="•"/>
              <a:tabLst>
                <a:tab pos="354965" algn="l"/>
                <a:tab pos="355600" algn="l"/>
                <a:tab pos="1607820" algn="l"/>
              </a:tabLst>
            </a:pPr>
            <a:r>
              <a:rPr sz="3200" spc="-5" dirty="0">
                <a:latin typeface="Calibri"/>
                <a:cs typeface="Calibri"/>
              </a:rPr>
              <a:t>Alone:	</a:t>
            </a:r>
            <a:r>
              <a:rPr sz="3200" spc="-10" dirty="0">
                <a:latin typeface="Calibri"/>
                <a:cs typeface="Calibri"/>
              </a:rPr>
              <a:t>Define </a:t>
            </a:r>
            <a:r>
              <a:rPr sz="3200" spc="-20" dirty="0">
                <a:latin typeface="Calibri"/>
                <a:cs typeface="Calibri"/>
              </a:rPr>
              <a:t>Data </a:t>
            </a:r>
            <a:r>
              <a:rPr sz="3200" spc="-5" dirty="0">
                <a:latin typeface="Calibri"/>
                <a:cs typeface="Calibri"/>
              </a:rPr>
              <a:t>Science by </a:t>
            </a:r>
            <a:r>
              <a:rPr sz="3200" spc="-10" dirty="0">
                <a:latin typeface="Calibri"/>
                <a:cs typeface="Calibri"/>
              </a:rPr>
              <a:t>answering </a:t>
            </a:r>
            <a:r>
              <a:rPr sz="3200" dirty="0">
                <a:latin typeface="Calibri"/>
                <a:cs typeface="Calibri"/>
              </a:rPr>
              <a:t>as  </a:t>
            </a:r>
            <a:r>
              <a:rPr sz="3200" spc="-15" dirty="0">
                <a:latin typeface="Calibri"/>
                <a:cs typeface="Calibri"/>
              </a:rPr>
              <a:t>many </a:t>
            </a:r>
            <a:r>
              <a:rPr sz="3200" spc="-5" dirty="0">
                <a:latin typeface="Calibri"/>
                <a:cs typeface="Calibri"/>
              </a:rPr>
              <a:t>of </a:t>
            </a:r>
            <a:r>
              <a:rPr sz="3200" dirty="0">
                <a:latin typeface="Calibri"/>
                <a:cs typeface="Calibri"/>
              </a:rPr>
              <a:t>the </a:t>
            </a:r>
            <a:r>
              <a:rPr sz="3200" spc="-10" dirty="0">
                <a:latin typeface="Calibri"/>
                <a:cs typeface="Calibri"/>
              </a:rPr>
              <a:t>following questions </a:t>
            </a:r>
            <a:r>
              <a:rPr sz="3200" dirty="0">
                <a:latin typeface="Calibri"/>
                <a:cs typeface="Calibri"/>
              </a:rPr>
              <a:t>as </a:t>
            </a:r>
            <a:r>
              <a:rPr sz="3200" spc="-15" dirty="0">
                <a:latin typeface="Calibri"/>
                <a:cs typeface="Calibri"/>
              </a:rPr>
              <a:t>you </a:t>
            </a:r>
            <a:r>
              <a:rPr sz="3200" spc="-10" dirty="0">
                <a:latin typeface="Calibri"/>
                <a:cs typeface="Calibri"/>
              </a:rPr>
              <a:t>can  (write </a:t>
            </a:r>
            <a:r>
              <a:rPr sz="3200" dirty="0">
                <a:latin typeface="Calibri"/>
                <a:cs typeface="Calibri"/>
              </a:rPr>
              <a:t>or type </a:t>
            </a:r>
            <a:r>
              <a:rPr sz="3200" spc="-10" dirty="0">
                <a:latin typeface="Calibri"/>
                <a:cs typeface="Calibri"/>
              </a:rPr>
              <a:t>your</a:t>
            </a:r>
            <a:r>
              <a:rPr sz="3200" spc="-20" dirty="0">
                <a:latin typeface="Calibri"/>
                <a:cs typeface="Calibri"/>
              </a:rPr>
              <a:t> </a:t>
            </a:r>
            <a:r>
              <a:rPr sz="3200" spc="-10" dirty="0">
                <a:latin typeface="Calibri"/>
                <a:cs typeface="Calibri"/>
              </a:rPr>
              <a:t>answer)</a:t>
            </a:r>
            <a:endParaRPr sz="3200">
              <a:latin typeface="Calibri"/>
              <a:cs typeface="Calibri"/>
            </a:endParaRPr>
          </a:p>
          <a:p>
            <a:pPr marL="755650" lvl="1" indent="-285750">
              <a:lnSpc>
                <a:spcPct val="100000"/>
              </a:lnSpc>
              <a:spcBef>
                <a:spcPts val="509"/>
              </a:spcBef>
              <a:buFont typeface="Arial"/>
              <a:buChar char="–"/>
              <a:tabLst>
                <a:tab pos="755015" algn="l"/>
                <a:tab pos="755650" algn="l"/>
              </a:tabLst>
            </a:pPr>
            <a:r>
              <a:rPr sz="1800" spc="-10" dirty="0">
                <a:latin typeface="Calibri"/>
                <a:cs typeface="Calibri"/>
              </a:rPr>
              <a:t>What </a:t>
            </a:r>
            <a:r>
              <a:rPr sz="1800" spc="-5" dirty="0">
                <a:latin typeface="Calibri"/>
                <a:cs typeface="Calibri"/>
              </a:rPr>
              <a:t>is </a:t>
            </a:r>
            <a:r>
              <a:rPr sz="1800" spc="-15" dirty="0">
                <a:latin typeface="Calibri"/>
                <a:cs typeface="Calibri"/>
              </a:rPr>
              <a:t>Data</a:t>
            </a:r>
            <a:r>
              <a:rPr sz="1800" spc="5" dirty="0">
                <a:latin typeface="Calibri"/>
                <a:cs typeface="Calibri"/>
              </a:rPr>
              <a:t> </a:t>
            </a:r>
            <a:r>
              <a:rPr sz="1800" spc="-5" dirty="0">
                <a:latin typeface="Calibri"/>
                <a:cs typeface="Calibri"/>
              </a:rPr>
              <a:t>Science?</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5" dirty="0">
                <a:latin typeface="Calibri"/>
                <a:cs typeface="Calibri"/>
              </a:rPr>
              <a:t>What/who is </a:t>
            </a:r>
            <a:r>
              <a:rPr sz="1800" dirty="0">
                <a:latin typeface="Calibri"/>
                <a:cs typeface="Calibri"/>
              </a:rPr>
              <a:t>a </a:t>
            </a:r>
            <a:r>
              <a:rPr sz="1800" spc="-15" dirty="0">
                <a:latin typeface="Calibri"/>
                <a:cs typeface="Calibri"/>
              </a:rPr>
              <a:t>data</a:t>
            </a:r>
            <a:r>
              <a:rPr sz="1800" spc="5" dirty="0">
                <a:latin typeface="Calibri"/>
                <a:cs typeface="Calibri"/>
              </a:rPr>
              <a:t> </a:t>
            </a:r>
            <a:r>
              <a:rPr sz="1800" spc="-10" dirty="0">
                <a:latin typeface="Calibri"/>
                <a:cs typeface="Calibri"/>
              </a:rPr>
              <a:t>scientist?</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15" dirty="0">
                <a:latin typeface="Calibri"/>
                <a:cs typeface="Calibri"/>
              </a:rPr>
              <a:t>Why </a:t>
            </a:r>
            <a:r>
              <a:rPr sz="1800" spc="-5" dirty="0">
                <a:latin typeface="Calibri"/>
                <a:cs typeface="Calibri"/>
              </a:rPr>
              <a:t>is </a:t>
            </a:r>
            <a:r>
              <a:rPr sz="1800" spc="-15" dirty="0">
                <a:latin typeface="Calibri"/>
                <a:cs typeface="Calibri"/>
              </a:rPr>
              <a:t>Data </a:t>
            </a:r>
            <a:r>
              <a:rPr sz="1800" spc="-5" dirty="0">
                <a:latin typeface="Calibri"/>
                <a:cs typeface="Calibri"/>
              </a:rPr>
              <a:t>Science </a:t>
            </a:r>
            <a:r>
              <a:rPr sz="1800" dirty="0">
                <a:latin typeface="Calibri"/>
                <a:cs typeface="Calibri"/>
              </a:rPr>
              <a:t>a </a:t>
            </a:r>
            <a:r>
              <a:rPr sz="1800" spc="-5" dirty="0">
                <a:latin typeface="Calibri"/>
                <a:cs typeface="Calibri"/>
              </a:rPr>
              <a:t>thing all </a:t>
            </a:r>
            <a:r>
              <a:rPr sz="1800" dirty="0">
                <a:latin typeface="Calibri"/>
                <a:cs typeface="Calibri"/>
              </a:rPr>
              <a:t>of a</a:t>
            </a:r>
            <a:r>
              <a:rPr sz="1800" spc="55" dirty="0">
                <a:latin typeface="Calibri"/>
                <a:cs typeface="Calibri"/>
              </a:rPr>
              <a:t> </a:t>
            </a:r>
            <a:r>
              <a:rPr sz="1800" spc="-5" dirty="0">
                <a:latin typeface="Calibri"/>
                <a:cs typeface="Calibri"/>
              </a:rPr>
              <a:t>sudden?</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15" dirty="0">
                <a:latin typeface="Calibri"/>
                <a:cs typeface="Calibri"/>
              </a:rPr>
              <a:t>Why </a:t>
            </a:r>
            <a:r>
              <a:rPr sz="1800" dirty="0">
                <a:latin typeface="Calibri"/>
                <a:cs typeface="Calibri"/>
              </a:rPr>
              <a:t>does </a:t>
            </a:r>
            <a:r>
              <a:rPr sz="1800" spc="-15" dirty="0">
                <a:latin typeface="Calibri"/>
                <a:cs typeface="Calibri"/>
              </a:rPr>
              <a:t>Data </a:t>
            </a:r>
            <a:r>
              <a:rPr sz="1800" spc="-5" dirty="0">
                <a:latin typeface="Calibri"/>
                <a:cs typeface="Calibri"/>
              </a:rPr>
              <a:t>Science </a:t>
            </a:r>
            <a:r>
              <a:rPr sz="1800" spc="-35" dirty="0">
                <a:latin typeface="Calibri"/>
                <a:cs typeface="Calibri"/>
              </a:rPr>
              <a:t>matter, </a:t>
            </a:r>
            <a:r>
              <a:rPr sz="1800" spc="-25" dirty="0">
                <a:latin typeface="Calibri"/>
                <a:cs typeface="Calibri"/>
              </a:rPr>
              <a:t>broadly, </a:t>
            </a:r>
            <a:r>
              <a:rPr sz="1800" spc="-5" dirty="0">
                <a:latin typeface="Calibri"/>
                <a:cs typeface="Calibri"/>
              </a:rPr>
              <a:t>in </a:t>
            </a:r>
            <a:r>
              <a:rPr sz="1800" spc="-20" dirty="0">
                <a:latin typeface="Calibri"/>
                <a:cs typeface="Calibri"/>
              </a:rPr>
              <a:t>my </a:t>
            </a:r>
            <a:r>
              <a:rPr sz="1800" spc="-5" dirty="0">
                <a:latin typeface="Calibri"/>
                <a:cs typeface="Calibri"/>
              </a:rPr>
              <a:t>field </a:t>
            </a:r>
            <a:r>
              <a:rPr sz="1800" dirty="0">
                <a:latin typeface="Calibri"/>
                <a:cs typeface="Calibri"/>
              </a:rPr>
              <a:t>of</a:t>
            </a:r>
            <a:r>
              <a:rPr sz="1800" spc="160" dirty="0">
                <a:latin typeface="Calibri"/>
                <a:cs typeface="Calibri"/>
              </a:rPr>
              <a:t> </a:t>
            </a:r>
            <a:r>
              <a:rPr sz="1800" spc="-5" dirty="0">
                <a:latin typeface="Calibri"/>
                <a:cs typeface="Calibri"/>
              </a:rPr>
              <a:t>[</a:t>
            </a:r>
            <a:r>
              <a:rPr sz="1800" i="1" spc="-5" dirty="0">
                <a:latin typeface="Calibri"/>
                <a:cs typeface="Calibri"/>
              </a:rPr>
              <a:t>insert</a:t>
            </a:r>
            <a:r>
              <a:rPr sz="1800" spc="-5" dirty="0">
                <a:latin typeface="Calibri"/>
                <a:cs typeface="Calibri"/>
              </a:rPr>
              <a:t>]?</a:t>
            </a:r>
            <a:endParaRPr sz="1800">
              <a:latin typeface="Calibri"/>
              <a:cs typeface="Calibri"/>
            </a:endParaRPr>
          </a:p>
          <a:p>
            <a:pPr marL="755650" lvl="1" indent="-285750">
              <a:lnSpc>
                <a:spcPct val="100000"/>
              </a:lnSpc>
              <a:spcBef>
                <a:spcPts val="409"/>
              </a:spcBef>
              <a:buFont typeface="Arial"/>
              <a:buChar char="–"/>
              <a:tabLst>
                <a:tab pos="755015" algn="l"/>
                <a:tab pos="755650" algn="l"/>
              </a:tabLst>
            </a:pPr>
            <a:r>
              <a:rPr sz="1800" spc="-15" dirty="0">
                <a:latin typeface="Calibri"/>
                <a:cs typeface="Calibri"/>
              </a:rPr>
              <a:t>Why </a:t>
            </a:r>
            <a:r>
              <a:rPr sz="1800" dirty="0">
                <a:latin typeface="Calibri"/>
                <a:cs typeface="Calibri"/>
              </a:rPr>
              <a:t>does </a:t>
            </a:r>
            <a:r>
              <a:rPr sz="1800" spc="-15" dirty="0">
                <a:latin typeface="Calibri"/>
                <a:cs typeface="Calibri"/>
              </a:rPr>
              <a:t>Data </a:t>
            </a:r>
            <a:r>
              <a:rPr sz="1800" spc="-5" dirty="0">
                <a:latin typeface="Calibri"/>
                <a:cs typeface="Calibri"/>
              </a:rPr>
              <a:t>Science </a:t>
            </a:r>
            <a:r>
              <a:rPr sz="1800" spc="-35" dirty="0">
                <a:latin typeface="Calibri"/>
                <a:cs typeface="Calibri"/>
              </a:rPr>
              <a:t>matter, </a:t>
            </a:r>
            <a:r>
              <a:rPr sz="1800" spc="-15" dirty="0">
                <a:latin typeface="Calibri"/>
                <a:cs typeface="Calibri"/>
              </a:rPr>
              <a:t>specifically, </a:t>
            </a:r>
            <a:r>
              <a:rPr sz="1800" spc="-5" dirty="0">
                <a:latin typeface="Calibri"/>
                <a:cs typeface="Calibri"/>
              </a:rPr>
              <a:t>in </a:t>
            </a:r>
            <a:r>
              <a:rPr sz="1800" spc="-20" dirty="0">
                <a:latin typeface="Calibri"/>
                <a:cs typeface="Calibri"/>
              </a:rPr>
              <a:t>my </a:t>
            </a:r>
            <a:r>
              <a:rPr sz="1800" spc="-5" dirty="0">
                <a:latin typeface="Calibri"/>
                <a:cs typeface="Calibri"/>
              </a:rPr>
              <a:t>sub-discipline </a:t>
            </a:r>
            <a:r>
              <a:rPr sz="1800" dirty="0">
                <a:latin typeface="Calibri"/>
                <a:cs typeface="Calibri"/>
              </a:rPr>
              <a:t>of</a:t>
            </a:r>
            <a:r>
              <a:rPr sz="1800" spc="180" dirty="0">
                <a:latin typeface="Calibri"/>
                <a:cs typeface="Calibri"/>
              </a:rPr>
              <a:t> </a:t>
            </a:r>
            <a:r>
              <a:rPr sz="1800" spc="-5" dirty="0">
                <a:latin typeface="Calibri"/>
                <a:cs typeface="Calibri"/>
              </a:rPr>
              <a:t>[</a:t>
            </a:r>
            <a:r>
              <a:rPr sz="1800" i="1" spc="-5" dirty="0">
                <a:latin typeface="Calibri"/>
                <a:cs typeface="Calibri"/>
              </a:rPr>
              <a:t>insert</a:t>
            </a:r>
            <a:r>
              <a:rPr sz="1800" spc="-5" dirty="0">
                <a:latin typeface="Calibri"/>
                <a:cs typeface="Calibri"/>
              </a:rPr>
              <a:t>]?</a:t>
            </a:r>
            <a:endParaRPr sz="1800">
              <a:latin typeface="Calibri"/>
              <a:cs typeface="Calibri"/>
            </a:endParaRPr>
          </a:p>
          <a:p>
            <a:pPr lvl="1">
              <a:lnSpc>
                <a:spcPct val="100000"/>
              </a:lnSpc>
              <a:spcBef>
                <a:spcPts val="25"/>
              </a:spcBef>
              <a:buFont typeface="Arial"/>
              <a:buChar char="–"/>
            </a:pPr>
            <a:endParaRPr sz="2650">
              <a:latin typeface="Times New Roman"/>
              <a:cs typeface="Times New Roman"/>
            </a:endParaRPr>
          </a:p>
          <a:p>
            <a:pPr marL="355600" indent="-342900">
              <a:lnSpc>
                <a:spcPct val="100000"/>
              </a:lnSpc>
              <a:buFont typeface="Arial"/>
              <a:buChar char="•"/>
              <a:tabLst>
                <a:tab pos="354965" algn="l"/>
                <a:tab pos="355600" algn="l"/>
              </a:tabLst>
            </a:pPr>
            <a:r>
              <a:rPr sz="2000" dirty="0">
                <a:latin typeface="Calibri"/>
                <a:cs typeface="Calibri"/>
              </a:rPr>
              <a:t>~5 min </a:t>
            </a:r>
            <a:r>
              <a:rPr sz="2000" spc="-5" dirty="0">
                <a:latin typeface="Calibri"/>
                <a:cs typeface="Calibri"/>
              </a:rPr>
              <a:t>working alone </a:t>
            </a:r>
            <a:r>
              <a:rPr sz="2000" dirty="0">
                <a:latin typeface="Calibri"/>
                <a:cs typeface="Calibri"/>
              </a:rPr>
              <a:t>– </a:t>
            </a:r>
            <a:r>
              <a:rPr sz="2000" spc="-25" dirty="0">
                <a:latin typeface="Calibri"/>
                <a:cs typeface="Calibri"/>
              </a:rPr>
              <a:t>take </a:t>
            </a:r>
            <a:r>
              <a:rPr sz="2000" spc="-5" dirty="0">
                <a:latin typeface="Calibri"/>
                <a:cs typeface="Calibri"/>
              </a:rPr>
              <a:t>some</a:t>
            </a:r>
            <a:r>
              <a:rPr sz="2000" spc="5" dirty="0">
                <a:latin typeface="Calibri"/>
                <a:cs typeface="Calibri"/>
              </a:rPr>
              <a:t> </a:t>
            </a:r>
            <a:r>
              <a:rPr sz="2000" spc="-5" dirty="0">
                <a:latin typeface="Calibri"/>
                <a:cs typeface="Calibri"/>
              </a:rPr>
              <a:t>notes!</a:t>
            </a:r>
            <a:endParaRPr sz="20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163173"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58345"/>
            <a:ext cx="8460740" cy="4632037"/>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000" spc="-10" dirty="0">
                <a:latin typeface="Calibri"/>
                <a:cs typeface="Calibri"/>
              </a:rPr>
              <a:t>Quick </a:t>
            </a:r>
            <a:r>
              <a:rPr sz="3000" spc="-5" dirty="0">
                <a:latin typeface="Calibri"/>
                <a:cs typeface="Calibri"/>
              </a:rPr>
              <a:t>in class</a:t>
            </a:r>
            <a:r>
              <a:rPr sz="3000" spc="-10" dirty="0">
                <a:latin typeface="Calibri"/>
                <a:cs typeface="Calibri"/>
              </a:rPr>
              <a:t> </a:t>
            </a:r>
            <a:r>
              <a:rPr sz="3000" spc="-25" dirty="0">
                <a:latin typeface="Calibri"/>
                <a:cs typeface="Calibri"/>
              </a:rPr>
              <a:t>exercise</a:t>
            </a:r>
            <a:endParaRPr sz="3000" dirty="0">
              <a:latin typeface="Calibri"/>
              <a:cs typeface="Calibri"/>
            </a:endParaRPr>
          </a:p>
          <a:p>
            <a:pPr marL="355600" indent="-342900">
              <a:lnSpc>
                <a:spcPct val="100000"/>
              </a:lnSpc>
              <a:buFont typeface="Arial"/>
              <a:buChar char="•"/>
              <a:tabLst>
                <a:tab pos="354965" algn="l"/>
                <a:tab pos="355600" algn="l"/>
              </a:tabLst>
            </a:pPr>
            <a:r>
              <a:rPr sz="3000" spc="-40" dirty="0">
                <a:latin typeface="Calibri"/>
                <a:cs typeface="Calibri"/>
              </a:rPr>
              <a:t>At </a:t>
            </a:r>
            <a:r>
              <a:rPr sz="3000" spc="-10" dirty="0">
                <a:latin typeface="Calibri"/>
                <a:cs typeface="Calibri"/>
              </a:rPr>
              <a:t>your</a:t>
            </a:r>
            <a:r>
              <a:rPr sz="3000" spc="15" dirty="0">
                <a:latin typeface="Calibri"/>
                <a:cs typeface="Calibri"/>
              </a:rPr>
              <a:t> </a:t>
            </a:r>
            <a:r>
              <a:rPr sz="3000" spc="-10" dirty="0">
                <a:latin typeface="Calibri"/>
                <a:cs typeface="Calibri"/>
              </a:rPr>
              <a:t>tables:</a:t>
            </a:r>
            <a:endParaRPr sz="3000" dirty="0">
              <a:latin typeface="Calibri"/>
              <a:cs typeface="Calibri"/>
            </a:endParaRPr>
          </a:p>
          <a:p>
            <a:pPr marL="755650" lvl="1" indent="-285750">
              <a:lnSpc>
                <a:spcPct val="100000"/>
              </a:lnSpc>
              <a:buFont typeface="Arial"/>
              <a:buChar char="–"/>
              <a:tabLst>
                <a:tab pos="755650" algn="l"/>
              </a:tabLst>
            </a:pPr>
            <a:r>
              <a:rPr sz="2600" spc="-10" dirty="0">
                <a:latin typeface="Calibri"/>
                <a:cs typeface="Calibri"/>
              </a:rPr>
              <a:t>Introduce </a:t>
            </a:r>
            <a:r>
              <a:rPr sz="2600" spc="-15" dirty="0">
                <a:latin typeface="Calibri"/>
                <a:cs typeface="Calibri"/>
              </a:rPr>
              <a:t>yourselves </a:t>
            </a:r>
            <a:r>
              <a:rPr sz="2600" spc="-5" dirty="0">
                <a:latin typeface="Calibri"/>
                <a:cs typeface="Calibri"/>
              </a:rPr>
              <a:t>(1</a:t>
            </a:r>
            <a:r>
              <a:rPr sz="2550" spc="-7" baseline="24509" dirty="0">
                <a:latin typeface="Calibri"/>
                <a:cs typeface="Calibri"/>
              </a:rPr>
              <a:t>st </a:t>
            </a:r>
            <a:r>
              <a:rPr sz="2600" spc="-5" dirty="0">
                <a:latin typeface="Calibri"/>
                <a:cs typeface="Calibri"/>
              </a:rPr>
              <a:t>names and</a:t>
            </a:r>
            <a:r>
              <a:rPr sz="2600" spc="0" dirty="0">
                <a:latin typeface="Calibri"/>
                <a:cs typeface="Calibri"/>
              </a:rPr>
              <a:t> </a:t>
            </a:r>
            <a:r>
              <a:rPr sz="2600" spc="-10" dirty="0">
                <a:latin typeface="Calibri"/>
                <a:cs typeface="Calibri"/>
              </a:rPr>
              <a:t>departments)</a:t>
            </a:r>
            <a:endParaRPr sz="2600" dirty="0">
              <a:latin typeface="Calibri"/>
              <a:cs typeface="Calibri"/>
            </a:endParaRPr>
          </a:p>
          <a:p>
            <a:pPr marL="755650" marR="227329" lvl="1" indent="-285750">
              <a:lnSpc>
                <a:spcPts val="2500"/>
              </a:lnSpc>
              <a:spcBef>
                <a:spcPts val="610"/>
              </a:spcBef>
              <a:buFont typeface="Arial"/>
              <a:buChar char="–"/>
              <a:tabLst>
                <a:tab pos="755650" algn="l"/>
              </a:tabLst>
            </a:pPr>
            <a:r>
              <a:rPr sz="2600" spc="-10" dirty="0">
                <a:latin typeface="Calibri"/>
                <a:cs typeface="Calibri"/>
              </a:rPr>
              <a:t>Appoint </a:t>
            </a:r>
            <a:r>
              <a:rPr sz="2600" dirty="0">
                <a:latin typeface="Calibri"/>
                <a:cs typeface="Calibri"/>
              </a:rPr>
              <a:t>1 </a:t>
            </a:r>
            <a:r>
              <a:rPr sz="2600" spc="-15" dirty="0">
                <a:latin typeface="Calibri"/>
                <a:cs typeface="Calibri"/>
              </a:rPr>
              <a:t>facilitator </a:t>
            </a:r>
            <a:r>
              <a:rPr sz="2600" spc="-10" dirty="0">
                <a:latin typeface="Calibri"/>
                <a:cs typeface="Calibri"/>
              </a:rPr>
              <a:t>(soonest </a:t>
            </a:r>
            <a:r>
              <a:rPr sz="2600" spc="-30" dirty="0">
                <a:latin typeface="Calibri"/>
                <a:cs typeface="Calibri"/>
              </a:rPr>
              <a:t>birthday, </a:t>
            </a:r>
            <a:r>
              <a:rPr sz="2600" dirty="0">
                <a:latin typeface="Calibri"/>
                <a:cs typeface="Calibri"/>
              </a:rPr>
              <a:t>e.g. </a:t>
            </a:r>
            <a:r>
              <a:rPr sz="2600" spc="-15" dirty="0">
                <a:latin typeface="Calibri"/>
                <a:cs typeface="Calibri"/>
              </a:rPr>
              <a:t>today) </a:t>
            </a:r>
            <a:r>
              <a:rPr sz="2600" spc="-5" dirty="0">
                <a:latin typeface="Calibri"/>
                <a:cs typeface="Calibri"/>
              </a:rPr>
              <a:t>and </a:t>
            </a:r>
            <a:r>
              <a:rPr sz="2600" dirty="0">
                <a:latin typeface="Calibri"/>
                <a:cs typeface="Calibri"/>
              </a:rPr>
              <a:t>1  </a:t>
            </a:r>
            <a:r>
              <a:rPr sz="2600" spc="-5" dirty="0">
                <a:latin typeface="Calibri"/>
                <a:cs typeface="Calibri"/>
              </a:rPr>
              <a:t>scribe </a:t>
            </a:r>
            <a:r>
              <a:rPr sz="2600" spc="-15" dirty="0">
                <a:latin typeface="Calibri"/>
                <a:cs typeface="Calibri"/>
              </a:rPr>
              <a:t>(farthest </a:t>
            </a:r>
            <a:r>
              <a:rPr sz="2600" spc="-30" dirty="0">
                <a:latin typeface="Calibri"/>
                <a:cs typeface="Calibri"/>
              </a:rPr>
              <a:t>birthday, </a:t>
            </a:r>
            <a:r>
              <a:rPr sz="2600" dirty="0">
                <a:latin typeface="Calibri"/>
                <a:cs typeface="Calibri"/>
              </a:rPr>
              <a:t>e.g.,</a:t>
            </a:r>
            <a:r>
              <a:rPr sz="2600" spc="35" dirty="0">
                <a:latin typeface="Calibri"/>
                <a:cs typeface="Calibri"/>
              </a:rPr>
              <a:t> </a:t>
            </a:r>
            <a:r>
              <a:rPr sz="2600" spc="-20" dirty="0">
                <a:latin typeface="Calibri"/>
                <a:cs typeface="Calibri"/>
              </a:rPr>
              <a:t>yesterday)</a:t>
            </a:r>
            <a:endParaRPr sz="2600" dirty="0">
              <a:latin typeface="Calibri"/>
              <a:cs typeface="Calibri"/>
            </a:endParaRPr>
          </a:p>
          <a:p>
            <a:pPr marL="755650" marR="5080" lvl="1" indent="-285750" algn="just">
              <a:lnSpc>
                <a:spcPts val="2500"/>
              </a:lnSpc>
              <a:spcBef>
                <a:spcPts val="600"/>
              </a:spcBef>
              <a:buFont typeface="Arial"/>
              <a:buChar char="–"/>
              <a:tabLst>
                <a:tab pos="755650" algn="l"/>
              </a:tabLst>
            </a:pPr>
            <a:r>
              <a:rPr sz="2600" spc="-5" dirty="0">
                <a:latin typeface="Calibri"/>
                <a:cs typeface="Calibri"/>
              </a:rPr>
              <a:t>Go </a:t>
            </a:r>
            <a:r>
              <a:rPr sz="2600" spc="-10" dirty="0">
                <a:latin typeface="Calibri"/>
                <a:cs typeface="Calibri"/>
              </a:rPr>
              <a:t>around </a:t>
            </a:r>
            <a:r>
              <a:rPr sz="2600" spc="-5" dirty="0">
                <a:latin typeface="Calibri"/>
                <a:cs typeface="Calibri"/>
              </a:rPr>
              <a:t>the </a:t>
            </a:r>
            <a:r>
              <a:rPr sz="2600" spc="-10" dirty="0">
                <a:latin typeface="Calibri"/>
                <a:cs typeface="Calibri"/>
              </a:rPr>
              <a:t>table, </a:t>
            </a:r>
            <a:r>
              <a:rPr sz="2600" spc="-5" dirty="0">
                <a:latin typeface="Calibri"/>
                <a:cs typeface="Calibri"/>
              </a:rPr>
              <a:t>each </a:t>
            </a:r>
            <a:r>
              <a:rPr sz="2600" spc="-10" dirty="0">
                <a:latin typeface="Calibri"/>
                <a:cs typeface="Calibri"/>
              </a:rPr>
              <a:t>person </a:t>
            </a:r>
            <a:r>
              <a:rPr sz="2600" spc="-15" dirty="0">
                <a:latin typeface="Calibri"/>
                <a:cs typeface="Calibri"/>
              </a:rPr>
              <a:t>answers </a:t>
            </a:r>
            <a:r>
              <a:rPr sz="2600" spc="-5" dirty="0">
                <a:latin typeface="Calibri"/>
                <a:cs typeface="Calibri"/>
              </a:rPr>
              <a:t>each </a:t>
            </a:r>
            <a:r>
              <a:rPr sz="2600" spc="-10" dirty="0">
                <a:latin typeface="Calibri"/>
                <a:cs typeface="Calibri"/>
              </a:rPr>
              <a:t>question,  </a:t>
            </a:r>
            <a:r>
              <a:rPr sz="2600" spc="-5" dirty="0">
                <a:latin typeface="Calibri"/>
                <a:cs typeface="Calibri"/>
              </a:rPr>
              <a:t>then </a:t>
            </a:r>
            <a:r>
              <a:rPr sz="2600" spc="-10" dirty="0">
                <a:latin typeface="Calibri"/>
                <a:cs typeface="Calibri"/>
              </a:rPr>
              <a:t>move </a:t>
            </a:r>
            <a:r>
              <a:rPr sz="2600" spc="-15" dirty="0">
                <a:latin typeface="Calibri"/>
                <a:cs typeface="Calibri"/>
              </a:rPr>
              <a:t>onto next </a:t>
            </a:r>
            <a:r>
              <a:rPr sz="2600" spc="-10" dirty="0">
                <a:latin typeface="Calibri"/>
                <a:cs typeface="Calibri"/>
              </a:rPr>
              <a:t>question</a:t>
            </a:r>
            <a:r>
              <a:rPr lang="en-US" sz="2600" spc="-10" dirty="0">
                <a:latin typeface="Calibri"/>
                <a:cs typeface="Calibri"/>
              </a:rPr>
              <a:t>.</a:t>
            </a:r>
            <a:endParaRPr lang="en-US" sz="2600" dirty="0">
              <a:latin typeface="Calibri"/>
              <a:cs typeface="Calibri"/>
            </a:endParaRPr>
          </a:p>
          <a:p>
            <a:pPr marL="1155700" lvl="2" indent="-228600">
              <a:lnSpc>
                <a:spcPct val="100000"/>
              </a:lnSpc>
              <a:spcBef>
                <a:spcPts val="70"/>
              </a:spcBef>
              <a:buFont typeface="Arial"/>
              <a:buChar char="•"/>
              <a:tabLst>
                <a:tab pos="1155065" algn="l"/>
                <a:tab pos="1155700" algn="l"/>
              </a:tabLst>
            </a:pPr>
            <a:r>
              <a:rPr lang="en-US" sz="1500" i="1" dirty="0">
                <a:latin typeface="Calibri"/>
                <a:cs typeface="Calibri"/>
              </a:rPr>
              <a:t>What is </a:t>
            </a:r>
            <a:r>
              <a:rPr lang="en-US" sz="1500" i="1" spc="-10" dirty="0">
                <a:latin typeface="Calibri"/>
                <a:cs typeface="Calibri"/>
              </a:rPr>
              <a:t>Data </a:t>
            </a:r>
            <a:r>
              <a:rPr lang="en-US" sz="1500" i="1" spc="-5" dirty="0">
                <a:latin typeface="Calibri"/>
                <a:cs typeface="Calibri"/>
              </a:rPr>
              <a:t>Science?</a:t>
            </a:r>
            <a:endParaRPr lang="en-US" sz="1500" dirty="0">
              <a:latin typeface="Calibri"/>
              <a:cs typeface="Calibri"/>
            </a:endParaRPr>
          </a:p>
          <a:p>
            <a:pPr marL="1155700" lvl="2" indent="-228600">
              <a:lnSpc>
                <a:spcPct val="100000"/>
              </a:lnSpc>
              <a:buFont typeface="Arial"/>
              <a:buChar char="•"/>
              <a:tabLst>
                <a:tab pos="1155065" algn="l"/>
                <a:tab pos="1155700" algn="l"/>
              </a:tabLst>
            </a:pPr>
            <a:r>
              <a:rPr sz="1500" i="1" spc="-5" dirty="0">
                <a:latin typeface="Calibri"/>
                <a:cs typeface="Calibri"/>
              </a:rPr>
              <a:t>What/who </a:t>
            </a:r>
            <a:r>
              <a:rPr sz="1500" i="1" dirty="0">
                <a:latin typeface="Calibri"/>
                <a:cs typeface="Calibri"/>
              </a:rPr>
              <a:t>is a </a:t>
            </a:r>
            <a:r>
              <a:rPr sz="1500" i="1" spc="-10" dirty="0">
                <a:latin typeface="Calibri"/>
                <a:cs typeface="Calibri"/>
              </a:rPr>
              <a:t>data</a:t>
            </a:r>
            <a:r>
              <a:rPr sz="1500" i="1" dirty="0">
                <a:latin typeface="Calibri"/>
                <a:cs typeface="Calibri"/>
              </a:rPr>
              <a:t> </a:t>
            </a:r>
            <a:r>
              <a:rPr sz="1500" i="1" spc="-5" dirty="0">
                <a:latin typeface="Calibri"/>
                <a:cs typeface="Calibri"/>
              </a:rPr>
              <a:t>scientist?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dirty="0">
                <a:latin typeface="Calibri"/>
                <a:cs typeface="Calibri"/>
              </a:rPr>
              <a:t>is </a:t>
            </a:r>
            <a:r>
              <a:rPr sz="1500" i="1" spc="-10" dirty="0">
                <a:latin typeface="Calibri"/>
                <a:cs typeface="Calibri"/>
              </a:rPr>
              <a:t>Data </a:t>
            </a:r>
            <a:r>
              <a:rPr sz="1500" i="1" spc="-5" dirty="0">
                <a:latin typeface="Calibri"/>
                <a:cs typeface="Calibri"/>
              </a:rPr>
              <a:t>Science </a:t>
            </a:r>
            <a:r>
              <a:rPr sz="1500" i="1" dirty="0">
                <a:latin typeface="Calibri"/>
                <a:cs typeface="Calibri"/>
              </a:rPr>
              <a:t>a </a:t>
            </a:r>
            <a:r>
              <a:rPr sz="1500" i="1" spc="-5" dirty="0">
                <a:latin typeface="Calibri"/>
                <a:cs typeface="Calibri"/>
              </a:rPr>
              <a:t>thing </a:t>
            </a:r>
            <a:r>
              <a:rPr sz="1500" i="1" dirty="0">
                <a:latin typeface="Calibri"/>
                <a:cs typeface="Calibri"/>
              </a:rPr>
              <a:t>all of a</a:t>
            </a:r>
            <a:r>
              <a:rPr sz="1500" i="1" spc="15" dirty="0">
                <a:latin typeface="Calibri"/>
                <a:cs typeface="Calibri"/>
              </a:rPr>
              <a:t> </a:t>
            </a:r>
            <a:r>
              <a:rPr sz="1500" i="1" spc="-5" dirty="0">
                <a:latin typeface="Calibri"/>
                <a:cs typeface="Calibri"/>
              </a:rPr>
              <a:t>sudden?</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5" dirty="0">
                <a:latin typeface="Calibri"/>
                <a:cs typeface="Calibri"/>
              </a:rPr>
              <a:t>broadly, </a:t>
            </a:r>
            <a:r>
              <a:rPr sz="1500" i="1" dirty="0">
                <a:latin typeface="Calibri"/>
                <a:cs typeface="Calibri"/>
              </a:rPr>
              <a:t>in </a:t>
            </a:r>
            <a:r>
              <a:rPr sz="1500" i="1" spc="-15" dirty="0">
                <a:latin typeface="Calibri"/>
                <a:cs typeface="Calibri"/>
              </a:rPr>
              <a:t>my </a:t>
            </a:r>
            <a:r>
              <a:rPr sz="1500" i="1" spc="-5" dirty="0">
                <a:latin typeface="Calibri"/>
                <a:cs typeface="Calibri"/>
              </a:rPr>
              <a:t>field </a:t>
            </a:r>
            <a:r>
              <a:rPr sz="1500" i="1" dirty="0">
                <a:latin typeface="Calibri"/>
                <a:cs typeface="Calibri"/>
              </a:rPr>
              <a:t>of</a:t>
            </a:r>
            <a:r>
              <a:rPr sz="1500" i="1" spc="75" dirty="0">
                <a:latin typeface="Calibri"/>
                <a:cs typeface="Calibri"/>
              </a:rPr>
              <a:t> </a:t>
            </a:r>
            <a:r>
              <a:rPr sz="1500" i="1" spc="-5" dirty="0">
                <a:latin typeface="Calibri"/>
                <a:cs typeface="Calibri"/>
              </a:rPr>
              <a:t>[insert]?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0" dirty="0">
                <a:latin typeface="Calibri"/>
                <a:cs typeface="Calibri"/>
              </a:rPr>
              <a:t>specifically, </a:t>
            </a:r>
            <a:r>
              <a:rPr sz="1500" i="1" dirty="0">
                <a:latin typeface="Calibri"/>
                <a:cs typeface="Calibri"/>
              </a:rPr>
              <a:t>in </a:t>
            </a:r>
            <a:r>
              <a:rPr sz="1500" i="1" spc="-15" dirty="0">
                <a:latin typeface="Calibri"/>
                <a:cs typeface="Calibri"/>
              </a:rPr>
              <a:t>my </a:t>
            </a:r>
            <a:r>
              <a:rPr sz="1500" i="1" dirty="0">
                <a:latin typeface="Calibri"/>
                <a:cs typeface="Calibri"/>
              </a:rPr>
              <a:t>sub-discipline of</a:t>
            </a:r>
            <a:r>
              <a:rPr sz="1500" i="1" spc="60" dirty="0">
                <a:latin typeface="Calibri"/>
                <a:cs typeface="Calibri"/>
              </a:rPr>
              <a:t> </a:t>
            </a:r>
            <a:r>
              <a:rPr sz="1500" i="1" spc="-5" dirty="0">
                <a:latin typeface="Calibri"/>
                <a:cs typeface="Calibri"/>
              </a:rPr>
              <a:t>[insert]?</a:t>
            </a:r>
            <a:endParaRPr sz="1500" dirty="0">
              <a:latin typeface="Calibri"/>
              <a:cs typeface="Calibri"/>
            </a:endParaRPr>
          </a:p>
          <a:p>
            <a:pPr lvl="2">
              <a:lnSpc>
                <a:spcPct val="100000"/>
              </a:lnSpc>
              <a:spcBef>
                <a:spcPts val="5"/>
              </a:spcBef>
              <a:buFont typeface="Arial"/>
              <a:buChar char="•"/>
            </a:pPr>
            <a:endParaRPr sz="1500" dirty="0">
              <a:latin typeface="Times New Roman"/>
              <a:cs typeface="Times New Roman"/>
            </a:endParaRPr>
          </a:p>
          <a:p>
            <a:pPr marL="355600" indent="-342900">
              <a:lnSpc>
                <a:spcPct val="100000"/>
              </a:lnSpc>
              <a:buFont typeface="Arial"/>
              <a:buChar char="•"/>
              <a:tabLst>
                <a:tab pos="354965" algn="l"/>
                <a:tab pos="355600" algn="l"/>
              </a:tabLst>
            </a:pPr>
            <a:r>
              <a:rPr sz="3000" dirty="0">
                <a:latin typeface="Calibri"/>
                <a:cs typeface="Calibri"/>
              </a:rPr>
              <a:t>~10 </a:t>
            </a:r>
            <a:r>
              <a:rPr sz="3000" spc="-5" dirty="0">
                <a:latin typeface="Calibri"/>
                <a:cs typeface="Calibri"/>
              </a:rPr>
              <a:t>min </a:t>
            </a:r>
            <a:r>
              <a:rPr sz="3000" dirty="0">
                <a:latin typeface="Calibri"/>
                <a:cs typeface="Calibri"/>
              </a:rPr>
              <a:t>(I </a:t>
            </a:r>
            <a:r>
              <a:rPr sz="3000" spc="-5" dirty="0">
                <a:latin typeface="Calibri"/>
                <a:cs typeface="Calibri"/>
              </a:rPr>
              <a:t>will </a:t>
            </a:r>
            <a:r>
              <a:rPr sz="3000" spc="-20" dirty="0">
                <a:latin typeface="Calibri"/>
                <a:cs typeface="Calibri"/>
              </a:rPr>
              <a:t>flex </a:t>
            </a:r>
            <a:r>
              <a:rPr sz="3000" spc="-5" dirty="0">
                <a:latin typeface="Calibri"/>
                <a:cs typeface="Calibri"/>
              </a:rPr>
              <a:t>time </a:t>
            </a:r>
            <a:r>
              <a:rPr sz="3000" dirty="0">
                <a:latin typeface="Calibri"/>
                <a:cs typeface="Calibri"/>
              </a:rPr>
              <a:t>as</a:t>
            </a:r>
            <a:r>
              <a:rPr sz="3000" spc="-15" dirty="0">
                <a:latin typeface="Calibri"/>
                <a:cs typeface="Calibri"/>
              </a:rPr>
              <a:t> </a:t>
            </a:r>
            <a:r>
              <a:rPr sz="3000" spc="-10" dirty="0">
                <a:latin typeface="Calibri"/>
                <a:cs typeface="Calibri"/>
              </a:rPr>
              <a:t>needed)</a:t>
            </a:r>
            <a:endParaRPr sz="3000" dirty="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
        <p:nvSpPr>
          <p:cNvPr id="4" name="object 4"/>
          <p:cNvSpPr txBox="1"/>
          <p:nvPr/>
        </p:nvSpPr>
        <p:spPr>
          <a:xfrm>
            <a:off x="535938" y="1607820"/>
            <a:ext cx="6525259"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0" dirty="0">
                <a:latin typeface="Calibri"/>
                <a:cs typeface="Calibri"/>
              </a:rPr>
              <a:t>Questions </a:t>
            </a:r>
            <a:r>
              <a:rPr sz="3200" spc="-5" dirty="0">
                <a:latin typeface="Calibri"/>
                <a:cs typeface="Calibri"/>
              </a:rPr>
              <a:t>about DIRECT or</a:t>
            </a:r>
            <a:r>
              <a:rPr sz="3200" spc="15" dirty="0">
                <a:latin typeface="Calibri"/>
                <a:cs typeface="Calibri"/>
              </a:rPr>
              <a:t> </a:t>
            </a:r>
            <a:r>
              <a:rPr sz="3200" dirty="0">
                <a:latin typeface="Calibri"/>
                <a:cs typeface="Calibri"/>
              </a:rPr>
              <a:t>DSMCER?</a:t>
            </a:r>
            <a:endParaRPr sz="32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4282" y="513492"/>
            <a:ext cx="6250898" cy="597599"/>
          </a:xfrm>
          <a:prstGeom prst="rect">
            <a:avLst/>
          </a:prstGeom>
        </p:spPr>
        <p:txBody>
          <a:bodyPr vert="horz" wrap="square" lIns="0" tIns="12700" rIns="0" bIns="0" rtlCol="0">
            <a:spAutoFit/>
          </a:bodyPr>
          <a:lstStyle/>
          <a:p>
            <a:pPr marL="12700">
              <a:lnSpc>
                <a:spcPct val="100000"/>
              </a:lnSpc>
              <a:spcBef>
                <a:spcPts val="100"/>
              </a:spcBef>
            </a:pPr>
            <a:r>
              <a:rPr spc="-10" dirty="0"/>
              <a:t>Acknowledgements</a:t>
            </a:r>
          </a:p>
        </p:txBody>
      </p:sp>
      <p:sp>
        <p:nvSpPr>
          <p:cNvPr id="4" name="object 4"/>
          <p:cNvSpPr/>
          <p:nvPr/>
        </p:nvSpPr>
        <p:spPr>
          <a:xfrm>
            <a:off x="6724586" y="1821962"/>
            <a:ext cx="1031070" cy="10310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86927" y="1878881"/>
            <a:ext cx="916813" cy="91681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14493" y="2795692"/>
            <a:ext cx="1989246" cy="13335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92631" y="3867010"/>
            <a:ext cx="1794168" cy="9568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73862" y="4734686"/>
            <a:ext cx="2163269" cy="60842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24191" y="5493541"/>
            <a:ext cx="1946842" cy="33495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7876" y="1519419"/>
            <a:ext cx="3489960" cy="5598969"/>
          </a:xfrm>
          <a:prstGeom prst="rect">
            <a:avLst/>
          </a:prstGeom>
        </p:spPr>
        <p:txBody>
          <a:bodyPr vert="horz" wrap="square" lIns="0" tIns="12700" rIns="0" bIns="0" rtlCol="0">
            <a:spAutoFit/>
          </a:bodyPr>
          <a:lstStyle/>
          <a:p>
            <a:pPr marL="12700">
              <a:lnSpc>
                <a:spcPts val="2145"/>
              </a:lnSpc>
              <a:spcBef>
                <a:spcPts val="100"/>
              </a:spcBef>
            </a:pPr>
            <a:r>
              <a:rPr sz="1600" b="1" spc="-5" dirty="0">
                <a:latin typeface="Calibri"/>
                <a:cs typeface="Calibri"/>
              </a:rPr>
              <a:t>Beck </a:t>
            </a:r>
            <a:r>
              <a:rPr sz="1600" b="1" spc="-15" dirty="0">
                <a:latin typeface="Calibri"/>
                <a:cs typeface="Calibri"/>
              </a:rPr>
              <a:t>Research</a:t>
            </a:r>
            <a:r>
              <a:rPr sz="1600" b="1" spc="0" dirty="0">
                <a:latin typeface="Calibri"/>
                <a:cs typeface="Calibri"/>
              </a:rPr>
              <a:t> </a:t>
            </a:r>
            <a:r>
              <a:rPr sz="1600" b="1" spc="-5" dirty="0">
                <a:latin typeface="Calibri"/>
                <a:cs typeface="Calibri"/>
              </a:rPr>
              <a:t>Lab</a:t>
            </a:r>
            <a:endParaRPr sz="1600" dirty="0">
              <a:latin typeface="Calibri"/>
              <a:cs typeface="Calibri"/>
            </a:endParaRPr>
          </a:p>
          <a:p>
            <a:pPr marL="298450" indent="-285750">
              <a:lnSpc>
                <a:spcPts val="2145"/>
              </a:lnSpc>
              <a:buFont typeface="Arial"/>
              <a:buChar char="•"/>
              <a:tabLst>
                <a:tab pos="297815" algn="l"/>
                <a:tab pos="298450" algn="l"/>
              </a:tabLst>
            </a:pPr>
            <a:r>
              <a:rPr sz="1600" spc="-15" dirty="0">
                <a:latin typeface="Calibri"/>
                <a:cs typeface="Calibri"/>
              </a:rPr>
              <a:t>Pearl </a:t>
            </a:r>
            <a:r>
              <a:rPr sz="1600" spc="-5" dirty="0">
                <a:latin typeface="Calibri"/>
                <a:cs typeface="Calibri"/>
              </a:rPr>
              <a:t>Philip (ChemE,</a:t>
            </a:r>
            <a:r>
              <a:rPr sz="1600" spc="25" dirty="0">
                <a:latin typeface="Calibri"/>
                <a:cs typeface="Calibri"/>
              </a:rPr>
              <a:t> </a:t>
            </a:r>
            <a:r>
              <a:rPr sz="1600" spc="-5" dirty="0">
                <a:latin typeface="Calibri"/>
                <a:cs typeface="Calibri"/>
              </a:rPr>
              <a:t>GSK)</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5" dirty="0">
                <a:latin typeface="Calibri"/>
                <a:cs typeface="Calibri"/>
              </a:rPr>
              <a:t>Rahul </a:t>
            </a:r>
            <a:r>
              <a:rPr sz="1600" spc="-10" dirty="0">
                <a:latin typeface="Calibri"/>
                <a:cs typeface="Calibri"/>
              </a:rPr>
              <a:t>Avadhoot</a:t>
            </a:r>
            <a:r>
              <a:rPr sz="1600" spc="-5" dirty="0">
                <a:latin typeface="Calibri"/>
                <a:cs typeface="Calibri"/>
              </a:rPr>
              <a:t> (ChemE)</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10" dirty="0">
                <a:latin typeface="Calibri"/>
                <a:cs typeface="Calibri"/>
              </a:rPr>
              <a:t>Jiayuan </a:t>
            </a:r>
            <a:r>
              <a:rPr sz="1600" dirty="0">
                <a:latin typeface="Calibri"/>
                <a:cs typeface="Calibri"/>
              </a:rPr>
              <a:t>Guo</a:t>
            </a:r>
            <a:r>
              <a:rPr sz="1600" spc="10" dirty="0">
                <a:latin typeface="Calibri"/>
                <a:cs typeface="Calibri"/>
              </a:rPr>
              <a:t> </a:t>
            </a:r>
            <a:r>
              <a:rPr sz="1600" spc="-5" dirty="0">
                <a:latin typeface="Calibri"/>
                <a:cs typeface="Calibri"/>
              </a:rPr>
              <a:t>(ChemE)</a:t>
            </a:r>
            <a:endParaRPr sz="1600" dirty="0">
              <a:latin typeface="Calibri"/>
              <a:cs typeface="Calibri"/>
            </a:endParaRPr>
          </a:p>
          <a:p>
            <a:pPr marL="298450" indent="-285750">
              <a:lnSpc>
                <a:spcPct val="100000"/>
              </a:lnSpc>
              <a:spcBef>
                <a:spcPts val="10"/>
              </a:spcBef>
              <a:buFont typeface="Arial"/>
              <a:buChar char="•"/>
              <a:tabLst>
                <a:tab pos="297815" algn="l"/>
                <a:tab pos="298450" algn="l"/>
              </a:tabLst>
            </a:pPr>
            <a:r>
              <a:rPr sz="1600" spc="-20" dirty="0">
                <a:latin typeface="Calibri"/>
                <a:cs typeface="Calibri"/>
              </a:rPr>
              <a:t>Alexey </a:t>
            </a:r>
            <a:r>
              <a:rPr sz="1600" spc="-5" dirty="0">
                <a:latin typeface="Calibri"/>
                <a:cs typeface="Calibri"/>
              </a:rPr>
              <a:t>Gilman (ChemE,</a:t>
            </a:r>
            <a:r>
              <a:rPr sz="1600" spc="25" dirty="0">
                <a:latin typeface="Calibri"/>
                <a:cs typeface="Calibri"/>
              </a:rPr>
              <a:t> </a:t>
            </a:r>
            <a:r>
              <a:rPr sz="1600" spc="-5" dirty="0">
                <a:latin typeface="Calibri"/>
                <a:cs typeface="Calibri"/>
              </a:rPr>
              <a:t>PhD)</a:t>
            </a:r>
            <a:endParaRPr sz="1600" dirty="0">
              <a:latin typeface="Calibri"/>
              <a:cs typeface="Calibri"/>
            </a:endParaRPr>
          </a:p>
          <a:p>
            <a:pPr marL="12700">
              <a:lnSpc>
                <a:spcPts val="2145"/>
              </a:lnSpc>
              <a:spcBef>
                <a:spcPts val="1780"/>
              </a:spcBef>
            </a:pPr>
            <a:r>
              <a:rPr sz="1600" b="1" spc="-5" dirty="0">
                <a:latin typeface="Calibri"/>
                <a:cs typeface="Calibri"/>
              </a:rPr>
              <a:t>Gut </a:t>
            </a:r>
            <a:r>
              <a:rPr sz="1600" b="1" spc="-10" dirty="0">
                <a:latin typeface="Calibri"/>
                <a:cs typeface="Calibri"/>
              </a:rPr>
              <a:t>microbiome </a:t>
            </a:r>
            <a:r>
              <a:rPr sz="1600" b="1" dirty="0">
                <a:latin typeface="Calibri"/>
                <a:cs typeface="Calibri"/>
              </a:rPr>
              <a:t>&amp; </a:t>
            </a:r>
            <a:r>
              <a:rPr sz="1600" b="1" spc="-5" dirty="0">
                <a:latin typeface="Calibri"/>
                <a:cs typeface="Calibri"/>
              </a:rPr>
              <a:t>health</a:t>
            </a:r>
            <a:endParaRPr sz="1600" dirty="0">
              <a:latin typeface="Calibri"/>
              <a:cs typeface="Calibri"/>
            </a:endParaRPr>
          </a:p>
          <a:p>
            <a:pPr marL="298450" indent="-285750">
              <a:lnSpc>
                <a:spcPts val="2145"/>
              </a:lnSpc>
              <a:buFont typeface="Arial"/>
              <a:buChar char="•"/>
              <a:tabLst>
                <a:tab pos="297815" algn="l"/>
                <a:tab pos="298450" algn="l"/>
              </a:tabLst>
            </a:pPr>
            <a:r>
              <a:rPr sz="1600" spc="-5" dirty="0">
                <a:latin typeface="Calibri"/>
                <a:cs typeface="Calibri"/>
              </a:rPr>
              <a:t>Jisun </a:t>
            </a:r>
            <a:r>
              <a:rPr sz="1600" spc="-15" dirty="0">
                <a:latin typeface="Calibri"/>
                <a:cs typeface="Calibri"/>
              </a:rPr>
              <a:t>Paik </a:t>
            </a:r>
            <a:r>
              <a:rPr sz="1600" spc="-10" dirty="0">
                <a:latin typeface="Calibri"/>
                <a:cs typeface="Calibri"/>
              </a:rPr>
              <a:t>(Comparative</a:t>
            </a:r>
            <a:r>
              <a:rPr sz="1600" spc="25" dirty="0">
                <a:latin typeface="Calibri"/>
                <a:cs typeface="Calibri"/>
              </a:rPr>
              <a:t> </a:t>
            </a:r>
            <a:r>
              <a:rPr sz="1600" spc="-5" dirty="0">
                <a:latin typeface="Calibri"/>
                <a:cs typeface="Calibri"/>
              </a:rPr>
              <a:t>Medicine)</a:t>
            </a:r>
            <a:endParaRPr sz="1600" dirty="0">
              <a:latin typeface="Calibri"/>
              <a:cs typeface="Calibri"/>
            </a:endParaRPr>
          </a:p>
          <a:p>
            <a:pPr marL="27940">
              <a:lnSpc>
                <a:spcPts val="2145"/>
              </a:lnSpc>
              <a:spcBef>
                <a:spcPts val="1480"/>
              </a:spcBef>
            </a:pPr>
            <a:r>
              <a:rPr sz="1600" b="1" spc="-10" dirty="0">
                <a:latin typeface="Calibri"/>
                <a:cs typeface="Calibri"/>
              </a:rPr>
              <a:t>Showcase </a:t>
            </a:r>
            <a:r>
              <a:rPr sz="1600" b="1" spc="-15" dirty="0">
                <a:latin typeface="Calibri"/>
                <a:cs typeface="Calibri"/>
              </a:rPr>
              <a:t>examples</a:t>
            </a:r>
            <a:endParaRPr sz="1600" dirty="0">
              <a:latin typeface="Calibri"/>
              <a:cs typeface="Calibri"/>
            </a:endParaRPr>
          </a:p>
          <a:p>
            <a:pPr marL="313690" indent="-285750">
              <a:lnSpc>
                <a:spcPts val="2145"/>
              </a:lnSpc>
              <a:buFont typeface="Arial"/>
              <a:buChar char="•"/>
              <a:tabLst>
                <a:tab pos="313690" algn="l"/>
                <a:tab pos="314325" algn="l"/>
              </a:tabLst>
            </a:pPr>
            <a:r>
              <a:rPr sz="1600" spc="-10" dirty="0">
                <a:latin typeface="Calibri"/>
                <a:cs typeface="Calibri"/>
              </a:rPr>
              <a:t>Elizabeth </a:t>
            </a:r>
            <a:r>
              <a:rPr sz="1600" dirty="0">
                <a:latin typeface="Calibri"/>
                <a:cs typeface="Calibri"/>
              </a:rPr>
              <a:t>Nance</a:t>
            </a:r>
            <a:r>
              <a:rPr sz="1600" spc="2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5" dirty="0">
                <a:latin typeface="Calibri"/>
                <a:cs typeface="Calibri"/>
              </a:rPr>
              <a:t>Chad Curtis</a:t>
            </a:r>
            <a:r>
              <a:rPr sz="1600" spc="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20" dirty="0">
                <a:latin typeface="Calibri"/>
                <a:cs typeface="Calibri"/>
              </a:rPr>
              <a:t>Mike </a:t>
            </a:r>
            <a:r>
              <a:rPr sz="1600" spc="-5" dirty="0">
                <a:latin typeface="Calibri"/>
                <a:cs typeface="Calibri"/>
              </a:rPr>
              <a:t>McKenna</a:t>
            </a:r>
            <a:r>
              <a:rPr sz="1600" spc="15" dirty="0">
                <a:latin typeface="Calibri"/>
                <a:cs typeface="Calibri"/>
              </a:rPr>
              <a:t> </a:t>
            </a:r>
            <a:r>
              <a:rPr sz="1600" spc="-5" dirty="0">
                <a:latin typeface="Calibri"/>
                <a:cs typeface="Calibri"/>
              </a:rPr>
              <a:t>(ChemE)</a:t>
            </a:r>
            <a:endParaRPr sz="1600" dirty="0">
              <a:latin typeface="Calibri"/>
              <a:cs typeface="Calibri"/>
            </a:endParaRPr>
          </a:p>
          <a:p>
            <a:pPr marL="313690" indent="-285750">
              <a:lnSpc>
                <a:spcPct val="100000"/>
              </a:lnSpc>
              <a:spcBef>
                <a:spcPts val="10"/>
              </a:spcBef>
              <a:buFont typeface="Arial"/>
              <a:buChar char="•"/>
              <a:tabLst>
                <a:tab pos="313690" algn="l"/>
                <a:tab pos="314325" algn="l"/>
              </a:tabLst>
            </a:pPr>
            <a:r>
              <a:rPr sz="1600" spc="-25" dirty="0">
                <a:latin typeface="Calibri"/>
                <a:cs typeface="Calibri"/>
              </a:rPr>
              <a:t>Wes </a:t>
            </a:r>
            <a:r>
              <a:rPr sz="1600" spc="-35" dirty="0">
                <a:latin typeface="Calibri"/>
                <a:cs typeface="Calibri"/>
              </a:rPr>
              <a:t>Tatum</a:t>
            </a:r>
            <a:r>
              <a:rPr sz="1600" spc="15" dirty="0">
                <a:latin typeface="Calibri"/>
                <a:cs typeface="Calibri"/>
              </a:rPr>
              <a:t> </a:t>
            </a:r>
            <a:r>
              <a:rPr sz="1600" spc="-5" dirty="0">
                <a:latin typeface="Calibri"/>
                <a:cs typeface="Calibri"/>
              </a:rPr>
              <a:t>(MSE)</a:t>
            </a:r>
            <a:endParaRPr sz="1600" dirty="0">
              <a:latin typeface="Calibri"/>
              <a:cs typeface="Calibri"/>
            </a:endParaRPr>
          </a:p>
          <a:p>
            <a:pPr marL="770890" lvl="1" indent="-285750">
              <a:lnSpc>
                <a:spcPts val="2145"/>
              </a:lnSpc>
              <a:spcBef>
                <a:spcPts val="5"/>
              </a:spcBef>
              <a:buFont typeface="Arial"/>
              <a:buChar char="•"/>
              <a:tabLst>
                <a:tab pos="770890" algn="l"/>
                <a:tab pos="771525" algn="l"/>
              </a:tabLst>
            </a:pPr>
            <a:r>
              <a:rPr sz="1600" spc="-5" dirty="0">
                <a:latin typeface="Calibri"/>
                <a:cs typeface="Calibri"/>
              </a:rPr>
              <a:t>Luscombe</a:t>
            </a:r>
            <a:r>
              <a:rPr sz="1600" spc="0" dirty="0">
                <a:latin typeface="Calibri"/>
                <a:cs typeface="Calibri"/>
              </a:rPr>
              <a:t> </a:t>
            </a:r>
            <a:r>
              <a:rPr sz="1600" spc="-5" dirty="0">
                <a:latin typeface="Calibri"/>
                <a:cs typeface="Calibri"/>
              </a:rPr>
              <a:t>(</a:t>
            </a:r>
            <a:r>
              <a:rPr lang="en-US" sz="1600" spc="-5" dirty="0">
                <a:latin typeface="Calibri"/>
                <a:cs typeface="Calibri"/>
              </a:rPr>
              <a:t>MSE</a:t>
            </a:r>
            <a:r>
              <a:rPr sz="1600" spc="-5" dirty="0">
                <a:latin typeface="Calibri"/>
                <a:cs typeface="Calibri"/>
              </a:rPr>
              <a:t>)</a:t>
            </a:r>
            <a:endParaRPr lang="en-US" sz="1600" spc="-5" dirty="0">
              <a:latin typeface="Calibri"/>
              <a:cs typeface="Calibri"/>
            </a:endParaRPr>
          </a:p>
          <a:p>
            <a:pPr marL="313690" indent="-285750">
              <a:lnSpc>
                <a:spcPct val="100000"/>
              </a:lnSpc>
              <a:spcBef>
                <a:spcPts val="10"/>
              </a:spcBef>
              <a:buFont typeface="Arial"/>
              <a:buChar char="•"/>
              <a:tabLst>
                <a:tab pos="313690" algn="l"/>
                <a:tab pos="314325" algn="l"/>
              </a:tabLst>
            </a:pPr>
            <a:r>
              <a:rPr lang="it-IT" sz="1600" spc="-25" dirty="0">
                <a:cs typeface="Calibri"/>
              </a:rPr>
              <a:t>Jimin Qian </a:t>
            </a:r>
            <a:r>
              <a:rPr lang="it-IT" sz="1600" spc="-5" dirty="0">
                <a:cs typeface="Calibri"/>
              </a:rPr>
              <a:t>(MSE)</a:t>
            </a:r>
            <a:endParaRPr lang="it-IT" sz="1600" dirty="0">
              <a:cs typeface="Calibri"/>
            </a:endParaRPr>
          </a:p>
          <a:p>
            <a:pPr marL="770890" lvl="1" indent="-285750">
              <a:lnSpc>
                <a:spcPts val="2145"/>
              </a:lnSpc>
              <a:spcBef>
                <a:spcPts val="5"/>
              </a:spcBef>
              <a:buFont typeface="Arial"/>
              <a:buChar char="•"/>
              <a:tabLst>
                <a:tab pos="770890" algn="l"/>
                <a:tab pos="771525" algn="l"/>
              </a:tabLst>
            </a:pPr>
            <a:r>
              <a:rPr lang="it-IT" sz="1600" spc="-5" dirty="0">
                <a:cs typeface="Calibri"/>
              </a:rPr>
              <a:t>Fumio &amp; Huang</a:t>
            </a:r>
            <a:r>
              <a:rPr lang="it-IT" sz="1600" dirty="0">
                <a:cs typeface="Calibri"/>
              </a:rPr>
              <a:t> </a:t>
            </a:r>
            <a:r>
              <a:rPr lang="it-IT" sz="1600" spc="-5" dirty="0">
                <a:cs typeface="Calibri"/>
              </a:rPr>
              <a:t>(MSE)</a:t>
            </a:r>
            <a:endParaRPr sz="1600" dirty="0">
              <a:latin typeface="Calibri"/>
              <a:cs typeface="Calibri"/>
            </a:endParaRPr>
          </a:p>
          <a:p>
            <a:pPr marL="313690" indent="-285750">
              <a:lnSpc>
                <a:spcPts val="2145"/>
              </a:lnSpc>
              <a:buFont typeface="Arial"/>
              <a:buChar char="•"/>
              <a:tabLst>
                <a:tab pos="313690" algn="l"/>
                <a:tab pos="314325" algn="l"/>
              </a:tabLst>
            </a:pPr>
            <a:r>
              <a:rPr sz="1600" spc="-15" dirty="0">
                <a:latin typeface="Calibri"/>
                <a:cs typeface="Calibri"/>
              </a:rPr>
              <a:t>Jay </a:t>
            </a:r>
            <a:r>
              <a:rPr sz="1600" spc="-10" dirty="0">
                <a:latin typeface="Calibri"/>
                <a:cs typeface="Calibri"/>
              </a:rPr>
              <a:t>Rutherford</a:t>
            </a:r>
            <a:r>
              <a:rPr sz="1600" spc="10"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10" dirty="0">
                <a:latin typeface="Calibri"/>
                <a:cs typeface="Calibri"/>
              </a:rPr>
              <a:t>Posner </a:t>
            </a:r>
            <a:r>
              <a:rPr sz="1600" dirty="0">
                <a:latin typeface="Calibri"/>
                <a:cs typeface="Calibri"/>
              </a:rPr>
              <a:t>(ChemE +</a:t>
            </a:r>
            <a:r>
              <a:rPr sz="1600" spc="-5" dirty="0">
                <a:latin typeface="Calibri"/>
                <a:cs typeface="Calibri"/>
              </a:rPr>
              <a:t> MechE)</a:t>
            </a:r>
            <a:endParaRPr sz="1600" dirty="0">
              <a:latin typeface="Calibri"/>
              <a:cs typeface="Calibri"/>
            </a:endParaRPr>
          </a:p>
          <a:p>
            <a:pPr marL="313690" indent="-285750">
              <a:lnSpc>
                <a:spcPct val="100000"/>
              </a:lnSpc>
              <a:spcBef>
                <a:spcPts val="5"/>
              </a:spcBef>
              <a:buFont typeface="Arial"/>
              <a:buChar char="•"/>
              <a:tabLst>
                <a:tab pos="313690" algn="l"/>
                <a:tab pos="314325" algn="l"/>
              </a:tabLst>
            </a:pPr>
            <a:r>
              <a:rPr sz="1600" spc="-15" dirty="0">
                <a:latin typeface="Calibri"/>
                <a:cs typeface="Calibri"/>
              </a:rPr>
              <a:t>Blake </a:t>
            </a:r>
            <a:r>
              <a:rPr sz="1600" dirty="0">
                <a:latin typeface="Calibri"/>
                <a:cs typeface="Calibri"/>
              </a:rPr>
              <a:t>Hough </a:t>
            </a:r>
            <a:r>
              <a:rPr sz="1600" spc="-5" dirty="0">
                <a:latin typeface="Calibri"/>
                <a:cs typeface="Calibri"/>
              </a:rPr>
              <a:t>(ChemE,</a:t>
            </a:r>
            <a:r>
              <a:rPr sz="1600" spc="15" dirty="0">
                <a:latin typeface="Calibri"/>
                <a:cs typeface="Calibri"/>
              </a:rPr>
              <a:t> </a:t>
            </a:r>
            <a:r>
              <a:rPr sz="1600" spc="-5" dirty="0">
                <a:latin typeface="Calibri"/>
                <a:cs typeface="Calibri"/>
              </a:rPr>
              <a:t>PhD)</a:t>
            </a:r>
            <a:endParaRPr sz="1600" dirty="0">
              <a:latin typeface="Calibri"/>
              <a:cs typeface="Calibri"/>
            </a:endParaRPr>
          </a:p>
          <a:p>
            <a:pPr marL="770890" lvl="1" indent="-285750">
              <a:lnSpc>
                <a:spcPct val="100000"/>
              </a:lnSpc>
              <a:spcBef>
                <a:spcPts val="10"/>
              </a:spcBef>
              <a:buFont typeface="Arial"/>
              <a:buChar char="•"/>
              <a:tabLst>
                <a:tab pos="770890" algn="l"/>
                <a:tab pos="771525" algn="l"/>
              </a:tabLst>
            </a:pPr>
            <a:r>
              <a:rPr sz="1600" spc="-5" dirty="0">
                <a:latin typeface="Calibri"/>
                <a:cs typeface="Calibri"/>
              </a:rPr>
              <a:t>Pfaendtner </a:t>
            </a:r>
            <a:r>
              <a:rPr sz="1600" dirty="0">
                <a:latin typeface="Calibri"/>
                <a:cs typeface="Calibri"/>
              </a:rPr>
              <a:t>&amp;</a:t>
            </a:r>
            <a:r>
              <a:rPr sz="1600" spc="-5" dirty="0">
                <a:latin typeface="Calibri"/>
                <a:cs typeface="Calibri"/>
              </a:rPr>
              <a:t> </a:t>
            </a:r>
            <a:r>
              <a:rPr sz="1600" spc="-10" dirty="0">
                <a:latin typeface="Calibri"/>
                <a:cs typeface="Calibri"/>
              </a:rPr>
              <a:t>Schwartz</a:t>
            </a:r>
            <a:endParaRPr lang="en-US" sz="1600" spc="-10" dirty="0">
              <a:latin typeface="Calibri"/>
              <a:cs typeface="Calibri"/>
            </a:endParaRPr>
          </a:p>
          <a:p>
            <a:pPr marL="485140" lvl="1">
              <a:lnSpc>
                <a:spcPct val="100000"/>
              </a:lnSpc>
              <a:spcBef>
                <a:spcPts val="10"/>
              </a:spcBef>
              <a:tabLst>
                <a:tab pos="770890" algn="l"/>
                <a:tab pos="771525" algn="l"/>
              </a:tabLst>
            </a:pP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753848"/>
            <a:ext cx="8737599" cy="4903523"/>
          </a:xfrm>
        </p:spPr>
        <p:txBody>
          <a:bodyPr>
            <a:normAutofit/>
          </a:bodyPr>
          <a:lstStyle/>
          <a:p>
            <a:pPr marL="0" indent="0" algn="ctr">
              <a:buNone/>
            </a:pPr>
            <a:r>
              <a:rPr lang="en-US" sz="2400" dirty="0"/>
              <a:t>Combing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300" dirty="0">
                <a:latin typeface="Helvetica Neue" panose="02000503000000020004" pitchFamily="2" charset="0"/>
                <a:ea typeface="Helvetica Neue" panose="02000503000000020004" pitchFamily="2" charset="0"/>
                <a:cs typeface="Helvetica Neue" panose="02000503000000020004" pitchFamily="2" charset="0"/>
              </a:rPr>
              <a:t>. Ann. Rev. Bio. Chem. Eng. </a:t>
            </a:r>
            <a:r>
              <a:rPr lang="en-US" sz="1300" i="1" dirty="0">
                <a:latin typeface="Helvetica Neue" panose="02000503000000020004" pitchFamily="2" charset="0"/>
                <a:ea typeface="Helvetica Neue" panose="02000503000000020004" pitchFamily="2" charset="0"/>
                <a:cs typeface="Helvetica Neue" panose="02000503000000020004" pitchFamily="2" charset="0"/>
              </a:rPr>
              <a:t>In press</a:t>
            </a:r>
            <a:r>
              <a:rPr lang="en-US" sz="13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284857" y="464312"/>
            <a:ext cx="4573905" cy="695960"/>
          </a:xfrm>
          <a:prstGeom prst="rect">
            <a:avLst/>
          </a:prstGeom>
        </p:spPr>
        <p:txBody>
          <a:bodyPr vert="horz" wrap="square" lIns="0" tIns="12700" rIns="0" bIns="0" rtlCol="0">
            <a:spAutoFit/>
          </a:bodyPr>
          <a:lstStyle/>
          <a:p>
            <a:pPr marL="12700">
              <a:lnSpc>
                <a:spcPct val="100000"/>
              </a:lnSpc>
              <a:spcBef>
                <a:spcPts val="100"/>
              </a:spcBef>
            </a:pPr>
            <a:r>
              <a:rPr dirty="0"/>
              <a:t>I </a:t>
            </a:r>
            <a:r>
              <a:rPr spc="-5" dirty="0"/>
              <a:t>need </a:t>
            </a:r>
            <a:r>
              <a:rPr spc="-15" dirty="0"/>
              <a:t>more</a:t>
            </a:r>
            <a:r>
              <a:rPr spc="-35" dirty="0"/>
              <a:t> </a:t>
            </a:r>
            <a:r>
              <a:rPr spc="-15" dirty="0"/>
              <a:t>details!</a:t>
            </a:r>
          </a:p>
        </p:txBody>
      </p:sp>
      <p:sp>
        <p:nvSpPr>
          <p:cNvPr id="4" name="object 4"/>
          <p:cNvSpPr txBox="1"/>
          <p:nvPr/>
        </p:nvSpPr>
        <p:spPr>
          <a:xfrm>
            <a:off x="535938" y="1638800"/>
            <a:ext cx="8362315" cy="2205732"/>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4965" algn="l"/>
                <a:tab pos="355600" algn="l"/>
              </a:tabLst>
            </a:pPr>
            <a:r>
              <a:rPr lang="en-US" sz="3200" spc="-60" dirty="0">
                <a:latin typeface="Lato" panose="020F0502020204030203" pitchFamily="34" charset="0"/>
                <a:ea typeface="Lato" panose="020F0502020204030203" pitchFamily="34" charset="0"/>
                <a:cs typeface="Lato" panose="020F0502020204030203" pitchFamily="34" charset="0"/>
              </a:rPr>
              <a:t>We</a:t>
            </a:r>
            <a:r>
              <a:rPr sz="3200" spc="-60" dirty="0">
                <a:latin typeface="Lato" panose="020F0502020204030203" pitchFamily="34" charset="0"/>
                <a:ea typeface="Lato" panose="020F0502020204030203" pitchFamily="34" charset="0"/>
                <a:cs typeface="Lato" panose="020F0502020204030203" pitchFamily="34" charset="0"/>
              </a:rPr>
              <a:t> </a:t>
            </a:r>
            <a:r>
              <a:rPr sz="3200" spc="-5" dirty="0">
                <a:latin typeface="Lato" panose="020F0502020204030203" pitchFamily="34" charset="0"/>
                <a:ea typeface="Lato" panose="020F0502020204030203" pitchFamily="34" charset="0"/>
                <a:cs typeface="Lato" panose="020F0502020204030203" pitchFamily="34" charset="0"/>
              </a:rPr>
              <a:t>will </a:t>
            </a:r>
            <a:r>
              <a:rPr sz="3200" spc="-10" dirty="0">
                <a:latin typeface="Lato" panose="020F0502020204030203" pitchFamily="34" charset="0"/>
                <a:ea typeface="Lato" panose="020F0502020204030203" pitchFamily="34" charset="0"/>
                <a:cs typeface="Lato" panose="020F0502020204030203" pitchFamily="34" charset="0"/>
              </a:rPr>
              <a:t>talk </a:t>
            </a:r>
            <a:r>
              <a:rPr sz="3200" spc="-15" dirty="0">
                <a:latin typeface="Lato" panose="020F0502020204030203" pitchFamily="34" charset="0"/>
                <a:ea typeface="Lato" panose="020F0502020204030203" pitchFamily="34" charset="0"/>
                <a:cs typeface="Lato" panose="020F0502020204030203" pitchFamily="34" charset="0"/>
              </a:rPr>
              <a:t>more </a:t>
            </a:r>
            <a:r>
              <a:rPr sz="3200" dirty="0">
                <a:latin typeface="Lato" panose="020F0502020204030203" pitchFamily="34" charset="0"/>
                <a:ea typeface="Lato" panose="020F0502020204030203" pitchFamily="34" charset="0"/>
                <a:cs typeface="Lato" panose="020F0502020204030203" pitchFamily="34" charset="0"/>
              </a:rPr>
              <a:t>about the </a:t>
            </a:r>
            <a:r>
              <a:rPr sz="3200" spc="-15" dirty="0">
                <a:latin typeface="Lato" panose="020F0502020204030203" pitchFamily="34" charset="0"/>
                <a:ea typeface="Lato" panose="020F0502020204030203" pitchFamily="34" charset="0"/>
                <a:cs typeface="Lato" panose="020F0502020204030203" pitchFamily="34" charset="0"/>
              </a:rPr>
              <a:t>structure </a:t>
            </a:r>
            <a:r>
              <a:rPr sz="3200" dirty="0">
                <a:latin typeface="Lato" panose="020F0502020204030203" pitchFamily="34" charset="0"/>
                <a:ea typeface="Lato" panose="020F0502020204030203" pitchFamily="34" charset="0"/>
                <a:cs typeface="Lato" panose="020F0502020204030203" pitchFamily="34" charset="0"/>
              </a:rPr>
              <a:t>of the </a:t>
            </a:r>
            <a:r>
              <a:rPr sz="3200" spc="-10" dirty="0">
                <a:latin typeface="Lato" panose="020F0502020204030203" pitchFamily="34" charset="0"/>
                <a:ea typeface="Lato" panose="020F0502020204030203" pitchFamily="34" charset="0"/>
                <a:cs typeface="Lato" panose="020F0502020204030203" pitchFamily="34" charset="0"/>
              </a:rPr>
              <a:t>two </a:t>
            </a:r>
            <a:r>
              <a:rPr sz="3200" spc="-15" dirty="0">
                <a:latin typeface="Lato" panose="020F0502020204030203" pitchFamily="34" charset="0"/>
                <a:ea typeface="Lato" panose="020F0502020204030203" pitchFamily="34" charset="0"/>
                <a:cs typeface="Lato" panose="020F0502020204030203" pitchFamily="34" charset="0"/>
              </a:rPr>
              <a:t>courses </a:t>
            </a:r>
            <a:r>
              <a:rPr lang="en-US" sz="3200" dirty="0">
                <a:latin typeface="Lato" panose="020F0502020204030203" pitchFamily="34" charset="0"/>
                <a:ea typeface="Lato" panose="020F0502020204030203" pitchFamily="34" charset="0"/>
                <a:cs typeface="Lato" panose="020F0502020204030203" pitchFamily="34" charset="0"/>
              </a:rPr>
              <a:t>tomorrow.</a:t>
            </a:r>
            <a:endParaRPr sz="32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35"/>
              </a:spcBef>
              <a:buFont typeface="Arial"/>
              <a:buChar char="•"/>
            </a:pPr>
            <a:endParaRPr sz="4650" dirty="0">
              <a:latin typeface="Lato" panose="020F0502020204030203" pitchFamily="34" charset="0"/>
              <a:ea typeface="Lato" panose="020F0502020204030203" pitchFamily="34" charset="0"/>
              <a:cs typeface="Lato" panose="020F0502020204030203" pitchFamily="34" charset="0"/>
            </a:endParaRPr>
          </a:p>
          <a:p>
            <a:pPr marL="355600" indent="-342900">
              <a:lnSpc>
                <a:spcPct val="100000"/>
              </a:lnSpc>
              <a:spcBef>
                <a:spcPts val="5"/>
              </a:spcBef>
              <a:buFont typeface="Arial"/>
              <a:buChar char="•"/>
              <a:tabLst>
                <a:tab pos="354965" algn="l"/>
                <a:tab pos="355600" algn="l"/>
              </a:tabLst>
            </a:pPr>
            <a:r>
              <a:rPr sz="3200" spc="-10" dirty="0">
                <a:latin typeface="Lato" panose="020F0502020204030203" pitchFamily="34" charset="0"/>
                <a:ea typeface="Lato" panose="020F0502020204030203" pitchFamily="34" charset="0"/>
                <a:cs typeface="Lato" panose="020F0502020204030203" pitchFamily="34" charset="0"/>
              </a:rPr>
              <a:t>Questions</a:t>
            </a:r>
            <a:r>
              <a:rPr sz="3200" spc="-5" dirty="0">
                <a:latin typeface="Lato" panose="020F0502020204030203" pitchFamily="34" charset="0"/>
                <a:ea typeface="Lato" panose="020F0502020204030203" pitchFamily="34" charset="0"/>
                <a:cs typeface="Lato" panose="020F0502020204030203" pitchFamily="34" charset="0"/>
              </a:rPr>
              <a:t> now?</a:t>
            </a:r>
            <a:endParaRPr sz="32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19714</TotalTime>
  <Words>3211</Words>
  <Application>Microsoft Macintosh PowerPoint</Application>
  <PresentationFormat>On-screen Show (4:3)</PresentationFormat>
  <Paragraphs>671</Paragraphs>
  <Slides>53</Slides>
  <Notes>7</Notes>
  <HiddenSlides>42</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Arial</vt:lpstr>
      <vt:lpstr>Avenir Next</vt:lpstr>
      <vt:lpstr>Calibri</vt:lpstr>
      <vt:lpstr>Cambria Math</vt:lpstr>
      <vt:lpstr>Helvetica Neue</vt:lpstr>
      <vt:lpstr>Helvetica Neue Light</vt:lpstr>
      <vt:lpstr>Helvetica Neue Medium</vt:lpstr>
      <vt:lpstr>Lato</vt:lpstr>
      <vt:lpstr>Lato Heavy</vt:lpstr>
      <vt:lpstr>Lato Light</vt:lpstr>
      <vt:lpstr>Times New Roman</vt:lpstr>
      <vt:lpstr>Wingdings</vt:lpstr>
      <vt:lpstr>Office Theme</vt:lpstr>
      <vt:lpstr>Data Science Methods for  Clean Energy Research (DSMCER) &amp; Software Engineering for (SEMDS) Molecular Data Scientists</vt:lpstr>
      <vt:lpstr>What is this class about?</vt:lpstr>
      <vt:lpstr>Course website &amp; setup</vt:lpstr>
      <vt:lpstr>About Stéphanie Valleau</vt:lpstr>
      <vt:lpstr>Data science + Kinetics</vt:lpstr>
      <vt:lpstr>About Dave Beck</vt:lpstr>
      <vt:lpstr>Molecular Data Science</vt:lpstr>
      <vt:lpstr>I need more details!</vt:lpstr>
      <vt:lpstr>Data + science? </vt:lpstr>
      <vt:lpstr>OMG, so much data!</vt:lpstr>
      <vt:lpstr>Computers then and now</vt:lpstr>
      <vt:lpstr>PowerPoint Presentation</vt:lpstr>
      <vt:lpstr>Where does this data come from?</vt:lpstr>
      <vt:lpstr>PowerPoint Presentation</vt:lpstr>
      <vt:lpstr>PowerPoint Presentation</vt:lpstr>
      <vt:lpstr>PowerPoint Presentation</vt:lpstr>
      <vt:lpstr>Outstanding Challenges</vt:lpstr>
      <vt:lpstr>Outstanding Challenges</vt:lpstr>
      <vt:lpstr>Example: Materials Project</vt:lpstr>
      <vt:lpstr>Example: NoMaD Project</vt:lpstr>
      <vt:lpstr>Projects from 2020</vt:lpstr>
      <vt:lpstr>New paradigm of data-intensive  discovery and innovation</vt:lpstr>
      <vt:lpstr>Data management</vt:lpstr>
      <vt:lpstr>New paradigm of data-intensive  discovery and innovation</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New paradigm of data-intensive  discovery and innovation</vt:lpstr>
      <vt:lpstr>Visualization</vt:lpstr>
      <vt:lpstr>New paradigm of data-intensive  discovery and innovation</vt:lpstr>
      <vt:lpstr>Software engineering</vt:lpstr>
      <vt:lpstr>Software engineering</vt:lpstr>
      <vt:lpstr>Data: Don’t be afraid of it!</vt:lpstr>
      <vt:lpstr>DIRECT to the rescue!</vt:lpstr>
      <vt:lpstr>eScience to the rescue!</vt:lpstr>
      <vt:lpstr>What is data science?</vt:lpstr>
      <vt:lpstr>What is data science?</vt:lpstr>
      <vt:lpstr>Questions?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C. Beck</cp:lastModifiedBy>
  <cp:revision>672</cp:revision>
  <cp:lastPrinted>2018-01-04T18:38:40Z</cp:lastPrinted>
  <dcterms:created xsi:type="dcterms:W3CDTF">2015-01-21T04:58:27Z</dcterms:created>
  <dcterms:modified xsi:type="dcterms:W3CDTF">2021-01-04T19:08:02Z</dcterms:modified>
</cp:coreProperties>
</file>